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29"/>
  </p:notesMasterIdLst>
  <p:handoutMasterIdLst>
    <p:handoutMasterId r:id="rId30"/>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llucinations in AI and Machine Learning: Understanding, Mitigating, and Addressing Challenges" id="{C469CB72-B7B2-44EC-9EB2-0096275047EF}">
          <p14:sldIdLst>
            <p14:sldId id="2561"/>
            <p14:sldId id="2562"/>
          </p14:sldIdLst>
        </p14:section>
        <p14:section name="Introduction to Hallucinations in AI" id="{9DEAC55D-14E9-436B-85BB-F36991C2130F}">
          <p14:sldIdLst>
            <p14:sldId id="2563"/>
            <p14:sldId id="2564"/>
            <p14:sldId id="2565"/>
            <p14:sldId id="2566"/>
          </p14:sldIdLst>
        </p14:section>
        <p14:section name="Causes of Hallucinations in AI and ML Models" id="{0F5BF7AD-C753-46E5-B0AF-1191EF4F608C}">
          <p14:sldIdLst>
            <p14:sldId id="2567"/>
            <p14:sldId id="2568"/>
            <p14:sldId id="2569"/>
            <p14:sldId id="2570"/>
          </p14:sldIdLst>
        </p14:section>
        <p14:section name="Hallucinations in Large Language Models (LLMs)" id="{91F5DB2A-07AC-4DB2-AD54-4D637F707396}">
          <p14:sldIdLst>
            <p14:sldId id="2571"/>
            <p14:sldId id="2572"/>
            <p14:sldId id="2573"/>
            <p14:sldId id="2574"/>
          </p14:sldIdLst>
        </p14:section>
        <p14:section name="Mitigation Strategies for AI Hallucinations" id="{D8B3105D-D3BC-46FE-A1DC-E2865F2D0FC4}">
          <p14:sldIdLst>
            <p14:sldId id="2575"/>
            <p14:sldId id="2576"/>
            <p14:sldId id="2577"/>
            <p14:sldId id="2578"/>
          </p14:sldIdLst>
        </p14:section>
        <p14:section name="Future Directions and Ethical Considerations" id="{786578A2-2B25-48D1-BADD-1BED96FD4D7F}">
          <p14:sldIdLst>
            <p14:sldId id="2579"/>
            <p14:sldId id="2580"/>
            <p14:sldId id="2581"/>
            <p14:sldId id="2582"/>
          </p14:sldIdLst>
        </p14:section>
        <p14:section name="Conclusion" id="{22A47D15-AD42-46C7-A26C-C82E72660891}">
          <p14:sldIdLst>
            <p14:sldId id="2583"/>
            <p14:sldId id="258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7887" autoAdjust="0"/>
  </p:normalViewPr>
  <p:slideViewPr>
    <p:cSldViewPr snapToGrid="0" showGuides="1">
      <p:cViewPr varScale="1">
        <p:scale>
          <a:sx n="71" d="100"/>
          <a:sy n="71" d="100"/>
        </p:scale>
        <p:origin x="41" y="27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11DE74-C9D6-421D-8856-93B220B13B83}"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4C93E2C8-0C9E-4225-836C-10C12F95E61C}">
      <dgm:prSet/>
      <dgm:spPr/>
      <dgm:t>
        <a:bodyPr/>
        <a:lstStyle/>
        <a:p>
          <a:pPr>
            <a:lnSpc>
              <a:spcPct val="100000"/>
            </a:lnSpc>
            <a:defRPr b="1"/>
          </a:pPr>
          <a:r>
            <a:rPr lang="en-IN"/>
            <a:t>Reliability of AI Systems</a:t>
          </a:r>
        </a:p>
      </dgm:t>
    </dgm:pt>
    <dgm:pt modelId="{4060C9AA-495B-4CCC-9463-2F6F79366BC4}" type="parTrans" cxnId="{0EB8A780-B89B-4090-9525-E1B3D300CE07}">
      <dgm:prSet/>
      <dgm:spPr/>
      <dgm:t>
        <a:bodyPr/>
        <a:lstStyle/>
        <a:p>
          <a:endParaRPr lang="en-IN"/>
        </a:p>
      </dgm:t>
    </dgm:pt>
    <dgm:pt modelId="{94C3446A-8FC9-4751-A87D-0F77AEA7DAF7}" type="sibTrans" cxnId="{0EB8A780-B89B-4090-9525-E1B3D300CE07}">
      <dgm:prSet/>
      <dgm:spPr/>
      <dgm:t>
        <a:bodyPr/>
        <a:lstStyle/>
        <a:p>
          <a:pPr>
            <a:lnSpc>
              <a:spcPct val="100000"/>
            </a:lnSpc>
            <a:defRPr b="1"/>
          </a:pPr>
          <a:endParaRPr lang="en-IN"/>
        </a:p>
      </dgm:t>
    </dgm:pt>
    <dgm:pt modelId="{2FBEE412-D2A9-4132-B602-CADAEAA89B4E}">
      <dgm:prSet/>
      <dgm:spPr/>
      <dgm:t>
        <a:bodyPr/>
        <a:lstStyle/>
        <a:p>
          <a:pPr>
            <a:lnSpc>
              <a:spcPct val="100000"/>
            </a:lnSpc>
          </a:pPr>
          <a:r>
            <a:rPr lang="en-IN"/>
            <a:t>Ensuring the reliability of AI systems is crucial for their effective deployment in various applications, particularly in critical sectors.</a:t>
          </a:r>
        </a:p>
      </dgm:t>
    </dgm:pt>
    <dgm:pt modelId="{0A7E464D-15FD-4CEA-B4BD-27DF5423A8F7}" type="parTrans" cxnId="{167DCC15-2609-471C-82FE-4A0BE87C1541}">
      <dgm:prSet/>
      <dgm:spPr/>
      <dgm:t>
        <a:bodyPr/>
        <a:lstStyle/>
        <a:p>
          <a:endParaRPr lang="en-IN"/>
        </a:p>
      </dgm:t>
    </dgm:pt>
    <dgm:pt modelId="{6B2CABF0-1B6F-4FAD-9AF6-B1A2C48DBB0A}" type="sibTrans" cxnId="{167DCC15-2609-471C-82FE-4A0BE87C1541}">
      <dgm:prSet/>
      <dgm:spPr/>
      <dgm:t>
        <a:bodyPr/>
        <a:lstStyle/>
        <a:p>
          <a:endParaRPr lang="en-IN"/>
        </a:p>
      </dgm:t>
    </dgm:pt>
    <dgm:pt modelId="{1FA5116F-DF4E-4686-801D-E3AD696808A2}">
      <dgm:prSet/>
      <dgm:spPr/>
      <dgm:t>
        <a:bodyPr/>
        <a:lstStyle/>
        <a:p>
          <a:pPr>
            <a:lnSpc>
              <a:spcPct val="100000"/>
            </a:lnSpc>
            <a:defRPr b="1"/>
          </a:pPr>
          <a:r>
            <a:rPr lang="en-IN"/>
            <a:t>Consequences of Hallucinations</a:t>
          </a:r>
        </a:p>
      </dgm:t>
    </dgm:pt>
    <dgm:pt modelId="{A9D184D0-A670-44D3-8E9C-878D623CEB7B}" type="parTrans" cxnId="{1EE6297F-B77B-4741-9F5D-07E9E0E6F695}">
      <dgm:prSet/>
      <dgm:spPr/>
      <dgm:t>
        <a:bodyPr/>
        <a:lstStyle/>
        <a:p>
          <a:endParaRPr lang="en-IN"/>
        </a:p>
      </dgm:t>
    </dgm:pt>
    <dgm:pt modelId="{4868C406-2E12-4034-A738-E288A34BD5FC}" type="sibTrans" cxnId="{1EE6297F-B77B-4741-9F5D-07E9E0E6F695}">
      <dgm:prSet/>
      <dgm:spPr/>
      <dgm:t>
        <a:bodyPr/>
        <a:lstStyle/>
        <a:p>
          <a:pPr>
            <a:lnSpc>
              <a:spcPct val="100000"/>
            </a:lnSpc>
            <a:defRPr b="1"/>
          </a:pPr>
          <a:endParaRPr lang="en-IN"/>
        </a:p>
      </dgm:t>
    </dgm:pt>
    <dgm:pt modelId="{A1CA8C6F-4609-4A98-B092-B6C96534CB17}">
      <dgm:prSet/>
      <dgm:spPr/>
      <dgm:t>
        <a:bodyPr/>
        <a:lstStyle/>
        <a:p>
          <a:pPr>
            <a:lnSpc>
              <a:spcPct val="100000"/>
            </a:lnSpc>
          </a:pPr>
          <a:r>
            <a:rPr lang="en-IN"/>
            <a:t>Failure to address hallucinations in AI can result in serious consequences, particularly in areas like healthcare and finance, where accuracy is paramount.</a:t>
          </a:r>
        </a:p>
      </dgm:t>
    </dgm:pt>
    <dgm:pt modelId="{41B5997A-A0D5-4322-8D7F-678ACCDA3077}" type="parTrans" cxnId="{8E546C1C-1AFF-4D7D-BB99-FA2C6566657F}">
      <dgm:prSet/>
      <dgm:spPr/>
      <dgm:t>
        <a:bodyPr/>
        <a:lstStyle/>
        <a:p>
          <a:endParaRPr lang="en-IN"/>
        </a:p>
      </dgm:t>
    </dgm:pt>
    <dgm:pt modelId="{FC48FA39-06AD-4714-9375-3DD255615028}" type="sibTrans" cxnId="{8E546C1C-1AFF-4D7D-BB99-FA2C6566657F}">
      <dgm:prSet/>
      <dgm:spPr/>
      <dgm:t>
        <a:bodyPr/>
        <a:lstStyle/>
        <a:p>
          <a:endParaRPr lang="en-IN"/>
        </a:p>
      </dgm:t>
    </dgm:pt>
    <dgm:pt modelId="{88C7EF52-7435-473E-80FA-80BE59A4B8D8}">
      <dgm:prSet/>
      <dgm:spPr/>
      <dgm:t>
        <a:bodyPr/>
        <a:lstStyle/>
        <a:p>
          <a:pPr>
            <a:lnSpc>
              <a:spcPct val="100000"/>
            </a:lnSpc>
            <a:defRPr b="1"/>
          </a:pPr>
          <a:r>
            <a:rPr lang="en-IN"/>
            <a:t>Trustworthiness in AI</a:t>
          </a:r>
        </a:p>
      </dgm:t>
    </dgm:pt>
    <dgm:pt modelId="{C5DB2A68-43AD-4082-8DC5-056C55BA2FAA}" type="parTrans" cxnId="{A451D51B-709E-4725-B959-309EE7DD539A}">
      <dgm:prSet/>
      <dgm:spPr/>
      <dgm:t>
        <a:bodyPr/>
        <a:lstStyle/>
        <a:p>
          <a:endParaRPr lang="en-IN"/>
        </a:p>
      </dgm:t>
    </dgm:pt>
    <dgm:pt modelId="{55093A80-847C-402E-9671-36041DA51280}" type="sibTrans" cxnId="{A451D51B-709E-4725-B959-309EE7DD539A}">
      <dgm:prSet/>
      <dgm:spPr/>
      <dgm:t>
        <a:bodyPr/>
        <a:lstStyle/>
        <a:p>
          <a:endParaRPr lang="en-IN"/>
        </a:p>
      </dgm:t>
    </dgm:pt>
    <dgm:pt modelId="{E2E435E4-86C5-4F73-BA5A-CBEA5DC0A497}">
      <dgm:prSet/>
      <dgm:spPr/>
      <dgm:t>
        <a:bodyPr/>
        <a:lstStyle/>
        <a:p>
          <a:pPr>
            <a:lnSpc>
              <a:spcPct val="100000"/>
            </a:lnSpc>
          </a:pPr>
          <a:r>
            <a:rPr lang="en-IN"/>
            <a:t>Trustworthiness in AI is essential for user adoption and confidence, particularly in sectors that directly impact human lives.</a:t>
          </a:r>
        </a:p>
      </dgm:t>
    </dgm:pt>
    <dgm:pt modelId="{CDB47FAB-7841-4044-8D35-3C6E5206D73F}" type="parTrans" cxnId="{5130C2B2-6F93-4CFE-A071-2F70B3C9A65F}">
      <dgm:prSet/>
      <dgm:spPr/>
      <dgm:t>
        <a:bodyPr/>
        <a:lstStyle/>
        <a:p>
          <a:endParaRPr lang="en-IN"/>
        </a:p>
      </dgm:t>
    </dgm:pt>
    <dgm:pt modelId="{5D4D110C-980F-4445-929F-B7C931919DD1}" type="sibTrans" cxnId="{5130C2B2-6F93-4CFE-A071-2F70B3C9A65F}">
      <dgm:prSet/>
      <dgm:spPr/>
      <dgm:t>
        <a:bodyPr/>
        <a:lstStyle/>
        <a:p>
          <a:endParaRPr lang="en-IN"/>
        </a:p>
      </dgm:t>
    </dgm:pt>
    <dgm:pt modelId="{E8B1A04A-B900-4E56-AF4E-07CAF935D875}" type="pres">
      <dgm:prSet presAssocID="{6911DE74-C9D6-421D-8856-93B220B13B83}" presName="Root" presStyleCnt="0">
        <dgm:presLayoutVars>
          <dgm:dir/>
          <dgm:resizeHandles val="exact"/>
        </dgm:presLayoutVars>
      </dgm:prSet>
      <dgm:spPr/>
    </dgm:pt>
    <dgm:pt modelId="{3D3E9205-B20B-428F-8395-2AEAE9640B22}" type="pres">
      <dgm:prSet presAssocID="{4C93E2C8-0C9E-4225-836C-10C12F95E61C}" presName="Composite" presStyleCnt="0"/>
      <dgm:spPr/>
    </dgm:pt>
    <dgm:pt modelId="{98312350-FB4E-466A-83CE-8C69EC15972C}" type="pres">
      <dgm:prSet presAssocID="{4C93E2C8-0C9E-4225-836C-10C12F95E61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209" r="15785" b="-8"/>
          <a:stretch/>
        </a:blipFill>
      </dgm:spPr>
      <dgm:extLst>
        <a:ext uri="{E40237B7-FDA0-4F09-8148-C483321AD2D9}">
          <dgm14:cNvPr xmlns:dgm14="http://schemas.microsoft.com/office/drawing/2010/diagram" id="0" name="" descr="Artificial Intelligence digital concept with brain shape"/>
        </a:ext>
      </dgm:extLst>
    </dgm:pt>
    <dgm:pt modelId="{AD9864B1-0CEB-4193-8DB4-2159C97D6FA5}" type="pres">
      <dgm:prSet presAssocID="{4C93E2C8-0C9E-4225-836C-10C12F95E61C}" presName="Subtitle" presStyleLbl="revTx" presStyleIdx="0" presStyleCnt="6">
        <dgm:presLayoutVars>
          <dgm:chMax val="0"/>
          <dgm:bulletEnabled/>
        </dgm:presLayoutVars>
      </dgm:prSet>
      <dgm:spPr/>
    </dgm:pt>
    <dgm:pt modelId="{454043C6-196F-42CD-B0AB-B568B991F6CC}" type="pres">
      <dgm:prSet presAssocID="{4C93E2C8-0C9E-4225-836C-10C12F95E61C}" presName="Description" presStyleLbl="revTx" presStyleIdx="1" presStyleCnt="6">
        <dgm:presLayoutVars>
          <dgm:bulletEnabled/>
        </dgm:presLayoutVars>
      </dgm:prSet>
      <dgm:spPr/>
    </dgm:pt>
    <dgm:pt modelId="{A87DB96B-39AB-4560-83D5-B68E8D67996B}" type="pres">
      <dgm:prSet presAssocID="{94C3446A-8FC9-4751-A87D-0F77AEA7DAF7}" presName="sibTrans" presStyleLbl="sibTrans2D1" presStyleIdx="0" presStyleCnt="0"/>
      <dgm:spPr/>
    </dgm:pt>
    <dgm:pt modelId="{14BA21ED-CD12-4B47-83C6-D4E82CAE61A6}" type="pres">
      <dgm:prSet presAssocID="{1FA5116F-DF4E-4686-801D-E3AD696808A2}" presName="Composite" presStyleCnt="0"/>
      <dgm:spPr/>
    </dgm:pt>
    <dgm:pt modelId="{9D5D1BE7-57D2-4B5B-A11C-781E619CB00A}" type="pres">
      <dgm:prSet presAssocID="{1FA5116F-DF4E-4686-801D-E3AD696808A2}"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137" r="27617" b="6"/>
          <a:stretch/>
        </a:blipFill>
      </dgm:spPr>
      <dgm:extLst>
        <a:ext uri="{E40237B7-FDA0-4F09-8148-C483321AD2D9}">
          <dgm14:cNvPr xmlns:dgm14="http://schemas.microsoft.com/office/drawing/2010/diagram" id="0" name="" descr="Stock Market Crash Graph in front of Coronavirus Covid-19"/>
        </a:ext>
      </dgm:extLst>
    </dgm:pt>
    <dgm:pt modelId="{C8940298-BF7C-4A35-A380-86D8F62A7EC4}" type="pres">
      <dgm:prSet presAssocID="{1FA5116F-DF4E-4686-801D-E3AD696808A2}" presName="Subtitle" presStyleLbl="revTx" presStyleIdx="2" presStyleCnt="6">
        <dgm:presLayoutVars>
          <dgm:chMax val="0"/>
          <dgm:bulletEnabled/>
        </dgm:presLayoutVars>
      </dgm:prSet>
      <dgm:spPr/>
    </dgm:pt>
    <dgm:pt modelId="{3B9ACCF5-02CC-4087-AE28-A67BF9516109}" type="pres">
      <dgm:prSet presAssocID="{1FA5116F-DF4E-4686-801D-E3AD696808A2}" presName="Description" presStyleLbl="revTx" presStyleIdx="3" presStyleCnt="6">
        <dgm:presLayoutVars>
          <dgm:bulletEnabled/>
        </dgm:presLayoutVars>
      </dgm:prSet>
      <dgm:spPr/>
    </dgm:pt>
    <dgm:pt modelId="{032B82A8-74E1-4E0E-89AF-C4586F2DEF2E}" type="pres">
      <dgm:prSet presAssocID="{4868C406-2E12-4034-A738-E288A34BD5FC}" presName="sibTrans" presStyleLbl="sibTrans2D1" presStyleIdx="0" presStyleCnt="0"/>
      <dgm:spPr/>
    </dgm:pt>
    <dgm:pt modelId="{81BCB488-E735-4724-8FC7-80DA98F1295F}" type="pres">
      <dgm:prSet presAssocID="{88C7EF52-7435-473E-80FA-80BE59A4B8D8}" presName="Composite" presStyleCnt="0"/>
      <dgm:spPr/>
    </dgm:pt>
    <dgm:pt modelId="{A4451D93-C56B-48E5-9621-FE99D3395A51}" type="pres">
      <dgm:prSet presAssocID="{88C7EF52-7435-473E-80FA-80BE59A4B8D8}"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8544" r="4713" b="10"/>
          <a:stretch/>
        </a:blipFill>
      </dgm:spPr>
      <dgm:extLst>
        <a:ext uri="{E40237B7-FDA0-4F09-8148-C483321AD2D9}">
          <dgm14:cNvPr xmlns:dgm14="http://schemas.microsoft.com/office/drawing/2010/diagram" id="0" name="" descr="Touch screen"/>
        </a:ext>
      </dgm:extLst>
    </dgm:pt>
    <dgm:pt modelId="{F5B094B2-7F17-44EE-9FD2-70BBA64F4727}" type="pres">
      <dgm:prSet presAssocID="{88C7EF52-7435-473E-80FA-80BE59A4B8D8}" presName="Subtitle" presStyleLbl="revTx" presStyleIdx="4" presStyleCnt="6">
        <dgm:presLayoutVars>
          <dgm:chMax val="0"/>
          <dgm:bulletEnabled/>
        </dgm:presLayoutVars>
      </dgm:prSet>
      <dgm:spPr/>
    </dgm:pt>
    <dgm:pt modelId="{62DC91D8-1535-40A7-898A-DB001608C226}" type="pres">
      <dgm:prSet presAssocID="{88C7EF52-7435-473E-80FA-80BE59A4B8D8}" presName="Description" presStyleLbl="revTx" presStyleIdx="5" presStyleCnt="6">
        <dgm:presLayoutVars>
          <dgm:bulletEnabled/>
        </dgm:presLayoutVars>
      </dgm:prSet>
      <dgm:spPr/>
    </dgm:pt>
  </dgm:ptLst>
  <dgm:cxnLst>
    <dgm:cxn modelId="{167DCC15-2609-471C-82FE-4A0BE87C1541}" srcId="{4C93E2C8-0C9E-4225-836C-10C12F95E61C}" destId="{2FBEE412-D2A9-4132-B602-CADAEAA89B4E}" srcOrd="0" destOrd="0" parTransId="{0A7E464D-15FD-4CEA-B4BD-27DF5423A8F7}" sibTransId="{6B2CABF0-1B6F-4FAD-9AF6-B1A2C48DBB0A}"/>
    <dgm:cxn modelId="{A451D51B-709E-4725-B959-309EE7DD539A}" srcId="{6911DE74-C9D6-421D-8856-93B220B13B83}" destId="{88C7EF52-7435-473E-80FA-80BE59A4B8D8}" srcOrd="2" destOrd="0" parTransId="{C5DB2A68-43AD-4082-8DC5-056C55BA2FAA}" sibTransId="{55093A80-847C-402E-9671-36041DA51280}"/>
    <dgm:cxn modelId="{8E546C1C-1AFF-4D7D-BB99-FA2C6566657F}" srcId="{1FA5116F-DF4E-4686-801D-E3AD696808A2}" destId="{A1CA8C6F-4609-4A98-B092-B6C96534CB17}" srcOrd="0" destOrd="0" parTransId="{41B5997A-A0D5-4322-8D7F-678ACCDA3077}" sibTransId="{FC48FA39-06AD-4714-9375-3DD255615028}"/>
    <dgm:cxn modelId="{70E2D21C-85EC-4A47-98C7-38ABF6BBF839}" type="presOf" srcId="{4C93E2C8-0C9E-4225-836C-10C12F95E61C}" destId="{AD9864B1-0CEB-4193-8DB4-2159C97D6FA5}" srcOrd="0" destOrd="0" presId="urn:microsoft.com/office/officeart/2024/3/layout/verticalVisualTextBlock1"/>
    <dgm:cxn modelId="{7B443448-D796-4836-AA44-7FD43A62A62C}" type="presOf" srcId="{2FBEE412-D2A9-4132-B602-CADAEAA89B4E}" destId="{454043C6-196F-42CD-B0AB-B568B991F6CC}" srcOrd="0" destOrd="0" presId="urn:microsoft.com/office/officeart/2024/3/layout/verticalVisualTextBlock1"/>
    <dgm:cxn modelId="{F8FBE070-7DC2-433D-BFCC-A74F9C4DBF9A}" type="presOf" srcId="{6911DE74-C9D6-421D-8856-93B220B13B83}" destId="{E8B1A04A-B900-4E56-AF4E-07CAF935D875}" srcOrd="0" destOrd="0" presId="urn:microsoft.com/office/officeart/2024/3/layout/verticalVisualTextBlock1"/>
    <dgm:cxn modelId="{51EB2B77-8662-443B-875A-8923044237AF}" type="presOf" srcId="{1FA5116F-DF4E-4686-801D-E3AD696808A2}" destId="{C8940298-BF7C-4A35-A380-86D8F62A7EC4}" srcOrd="0" destOrd="0" presId="urn:microsoft.com/office/officeart/2024/3/layout/verticalVisualTextBlock1"/>
    <dgm:cxn modelId="{1EE6297F-B77B-4741-9F5D-07E9E0E6F695}" srcId="{6911DE74-C9D6-421D-8856-93B220B13B83}" destId="{1FA5116F-DF4E-4686-801D-E3AD696808A2}" srcOrd="1" destOrd="0" parTransId="{A9D184D0-A670-44D3-8E9C-878D623CEB7B}" sibTransId="{4868C406-2E12-4034-A738-E288A34BD5FC}"/>
    <dgm:cxn modelId="{0EB8A780-B89B-4090-9525-E1B3D300CE07}" srcId="{6911DE74-C9D6-421D-8856-93B220B13B83}" destId="{4C93E2C8-0C9E-4225-836C-10C12F95E61C}" srcOrd="0" destOrd="0" parTransId="{4060C9AA-495B-4CCC-9463-2F6F79366BC4}" sibTransId="{94C3446A-8FC9-4751-A87D-0F77AEA7DAF7}"/>
    <dgm:cxn modelId="{38F153A3-4322-4F86-BD12-CE80EAA9F203}" type="presOf" srcId="{94C3446A-8FC9-4751-A87D-0F77AEA7DAF7}" destId="{A87DB96B-39AB-4560-83D5-B68E8D67996B}" srcOrd="0" destOrd="0" presId="urn:microsoft.com/office/officeart/2024/3/layout/verticalVisualTextBlock1"/>
    <dgm:cxn modelId="{5130C2B2-6F93-4CFE-A071-2F70B3C9A65F}" srcId="{88C7EF52-7435-473E-80FA-80BE59A4B8D8}" destId="{E2E435E4-86C5-4F73-BA5A-CBEA5DC0A497}" srcOrd="0" destOrd="0" parTransId="{CDB47FAB-7841-4044-8D35-3C6E5206D73F}" sibTransId="{5D4D110C-980F-4445-929F-B7C931919DD1}"/>
    <dgm:cxn modelId="{4D69E4BB-B56F-4E4C-A97D-69A01FF5C7EB}" type="presOf" srcId="{E2E435E4-86C5-4F73-BA5A-CBEA5DC0A497}" destId="{62DC91D8-1535-40A7-898A-DB001608C226}" srcOrd="0" destOrd="0" presId="urn:microsoft.com/office/officeart/2024/3/layout/verticalVisualTextBlock1"/>
    <dgm:cxn modelId="{1E77D2C2-392F-452E-93F7-851E2B2B74E3}" type="presOf" srcId="{88C7EF52-7435-473E-80FA-80BE59A4B8D8}" destId="{F5B094B2-7F17-44EE-9FD2-70BBA64F4727}" srcOrd="0" destOrd="0" presId="urn:microsoft.com/office/officeart/2024/3/layout/verticalVisualTextBlock1"/>
    <dgm:cxn modelId="{F267D1D2-925C-4658-8297-2266D01981BE}" type="presOf" srcId="{4868C406-2E12-4034-A738-E288A34BD5FC}" destId="{032B82A8-74E1-4E0E-89AF-C4586F2DEF2E}" srcOrd="0" destOrd="0" presId="urn:microsoft.com/office/officeart/2024/3/layout/verticalVisualTextBlock1"/>
    <dgm:cxn modelId="{66C78ED5-2A2B-48E8-A0E1-C792EFE7AF83}" type="presOf" srcId="{A1CA8C6F-4609-4A98-B092-B6C96534CB17}" destId="{3B9ACCF5-02CC-4087-AE28-A67BF9516109}" srcOrd="0" destOrd="0" presId="urn:microsoft.com/office/officeart/2024/3/layout/verticalVisualTextBlock1"/>
    <dgm:cxn modelId="{2C2835E2-FAF1-469B-8EA9-C13BC7944428}" type="presParOf" srcId="{E8B1A04A-B900-4E56-AF4E-07CAF935D875}" destId="{3D3E9205-B20B-428F-8395-2AEAE9640B22}" srcOrd="0" destOrd="0" presId="urn:microsoft.com/office/officeart/2024/3/layout/verticalVisualTextBlock1"/>
    <dgm:cxn modelId="{E21C23A3-FF5C-401E-9852-D7C2D0C97283}" type="presParOf" srcId="{3D3E9205-B20B-428F-8395-2AEAE9640B22}" destId="{98312350-FB4E-466A-83CE-8C69EC15972C}" srcOrd="0" destOrd="0" presId="urn:microsoft.com/office/officeart/2024/3/layout/verticalVisualTextBlock1"/>
    <dgm:cxn modelId="{22263FA7-4BFF-4D78-A325-C1E808A375A4}" type="presParOf" srcId="{3D3E9205-B20B-428F-8395-2AEAE9640B22}" destId="{AD9864B1-0CEB-4193-8DB4-2159C97D6FA5}" srcOrd="1" destOrd="0" presId="urn:microsoft.com/office/officeart/2024/3/layout/verticalVisualTextBlock1"/>
    <dgm:cxn modelId="{836F7635-AFB3-4AFF-9D4F-78D52869C0FA}" type="presParOf" srcId="{3D3E9205-B20B-428F-8395-2AEAE9640B22}" destId="{454043C6-196F-42CD-B0AB-B568B991F6CC}" srcOrd="2" destOrd="0" presId="urn:microsoft.com/office/officeart/2024/3/layout/verticalVisualTextBlock1"/>
    <dgm:cxn modelId="{3906B245-EED5-4579-BCB9-DF57AAE0500B}" type="presParOf" srcId="{E8B1A04A-B900-4E56-AF4E-07CAF935D875}" destId="{A87DB96B-39AB-4560-83D5-B68E8D67996B}" srcOrd="1" destOrd="0" presId="urn:microsoft.com/office/officeart/2024/3/layout/verticalVisualTextBlock1"/>
    <dgm:cxn modelId="{C69F8FF6-39E6-41ED-AF3C-415DE1FDCEC5}" type="presParOf" srcId="{E8B1A04A-B900-4E56-AF4E-07CAF935D875}" destId="{14BA21ED-CD12-4B47-83C6-D4E82CAE61A6}" srcOrd="2" destOrd="0" presId="urn:microsoft.com/office/officeart/2024/3/layout/verticalVisualTextBlock1"/>
    <dgm:cxn modelId="{09AFAEA4-8C3B-40D8-A542-BAEA07AF388E}" type="presParOf" srcId="{14BA21ED-CD12-4B47-83C6-D4E82CAE61A6}" destId="{9D5D1BE7-57D2-4B5B-A11C-781E619CB00A}" srcOrd="0" destOrd="0" presId="urn:microsoft.com/office/officeart/2024/3/layout/verticalVisualTextBlock1"/>
    <dgm:cxn modelId="{BE86EB64-649F-4F1B-8B5E-05AE2C874AF8}" type="presParOf" srcId="{14BA21ED-CD12-4B47-83C6-D4E82CAE61A6}" destId="{C8940298-BF7C-4A35-A380-86D8F62A7EC4}" srcOrd="1" destOrd="0" presId="urn:microsoft.com/office/officeart/2024/3/layout/verticalVisualTextBlock1"/>
    <dgm:cxn modelId="{C7EC6926-EEB5-4298-8329-23D21F49674A}" type="presParOf" srcId="{14BA21ED-CD12-4B47-83C6-D4E82CAE61A6}" destId="{3B9ACCF5-02CC-4087-AE28-A67BF9516109}" srcOrd="2" destOrd="0" presId="urn:microsoft.com/office/officeart/2024/3/layout/verticalVisualTextBlock1"/>
    <dgm:cxn modelId="{29066772-F9FA-4573-B09D-1DC98C9C1164}" type="presParOf" srcId="{E8B1A04A-B900-4E56-AF4E-07CAF935D875}" destId="{032B82A8-74E1-4E0E-89AF-C4586F2DEF2E}" srcOrd="3" destOrd="0" presId="urn:microsoft.com/office/officeart/2024/3/layout/verticalVisualTextBlock1"/>
    <dgm:cxn modelId="{63F785B9-06F0-4C3C-A8FF-3CD56053D9F6}" type="presParOf" srcId="{E8B1A04A-B900-4E56-AF4E-07CAF935D875}" destId="{81BCB488-E735-4724-8FC7-80DA98F1295F}" srcOrd="4" destOrd="0" presId="urn:microsoft.com/office/officeart/2024/3/layout/verticalVisualTextBlock1"/>
    <dgm:cxn modelId="{8CC99918-F1E7-4461-BAFE-A08D5F267A0E}" type="presParOf" srcId="{81BCB488-E735-4724-8FC7-80DA98F1295F}" destId="{A4451D93-C56B-48E5-9621-FE99D3395A51}" srcOrd="0" destOrd="0" presId="urn:microsoft.com/office/officeart/2024/3/layout/verticalVisualTextBlock1"/>
    <dgm:cxn modelId="{26B43B47-2DAC-47A5-B402-3762C83ED09E}" type="presParOf" srcId="{81BCB488-E735-4724-8FC7-80DA98F1295F}" destId="{F5B094B2-7F17-44EE-9FD2-70BBA64F4727}" srcOrd="1" destOrd="0" presId="urn:microsoft.com/office/officeart/2024/3/layout/verticalVisualTextBlock1"/>
    <dgm:cxn modelId="{3391B264-A759-4CA3-BB3B-3035369B18B7}" type="presParOf" srcId="{81BCB488-E735-4724-8FC7-80DA98F1295F}" destId="{62DC91D8-1535-40A7-898A-DB001608C226}"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12350-FB4E-466A-83CE-8C69EC15972C}">
      <dsp:nvSpPr>
        <dsp:cNvPr id="0" name=""/>
        <dsp:cNvSpPr/>
      </dsp:nvSpPr>
      <dsp:spPr>
        <a:xfrm>
          <a:off x="0" y="0"/>
          <a:ext cx="1029704" cy="102970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209" r="15785" b="-8"/>
          <a:stretch/>
        </a:blipFill>
        <a:ln>
          <a:noFill/>
        </a:ln>
        <a:effectLst/>
      </dsp:spPr>
      <dsp:style>
        <a:lnRef idx="0">
          <a:scrgbClr r="0" g="0" b="0"/>
        </a:lnRef>
        <a:fillRef idx="3">
          <a:scrgbClr r="0" g="0" b="0"/>
        </a:fillRef>
        <a:effectRef idx="2">
          <a:scrgbClr r="0" g="0" b="0"/>
        </a:effectRef>
        <a:fontRef idx="minor">
          <a:schemeClr val="lt1"/>
        </a:fontRef>
      </dsp:style>
    </dsp:sp>
    <dsp:sp modelId="{AD9864B1-0CEB-4193-8DB4-2159C97D6FA5}">
      <dsp:nvSpPr>
        <dsp:cNvPr id="0" name=""/>
        <dsp:cNvSpPr/>
      </dsp:nvSpPr>
      <dsp:spPr>
        <a:xfrm>
          <a:off x="1209704" y="0"/>
          <a:ext cx="8510558" cy="412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Reliability of AI Systems</a:t>
          </a:r>
        </a:p>
      </dsp:txBody>
      <dsp:txXfrm>
        <a:off x="1209704" y="0"/>
        <a:ext cx="8510558" cy="412462"/>
      </dsp:txXfrm>
    </dsp:sp>
    <dsp:sp modelId="{454043C6-196F-42CD-B0AB-B568B991F6CC}">
      <dsp:nvSpPr>
        <dsp:cNvPr id="0" name=""/>
        <dsp:cNvSpPr/>
      </dsp:nvSpPr>
      <dsp:spPr>
        <a:xfrm>
          <a:off x="1209704" y="412462"/>
          <a:ext cx="8510558" cy="61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Ensuring the reliability of AI systems is crucial for their effective deployment in various applications, particularly in critical sectors.</a:t>
          </a:r>
        </a:p>
      </dsp:txBody>
      <dsp:txXfrm>
        <a:off x="1209704" y="412462"/>
        <a:ext cx="8510558" cy="617241"/>
      </dsp:txXfrm>
    </dsp:sp>
    <dsp:sp modelId="{9D5D1BE7-57D2-4B5B-A11C-781E619CB00A}">
      <dsp:nvSpPr>
        <dsp:cNvPr id="0" name=""/>
        <dsp:cNvSpPr/>
      </dsp:nvSpPr>
      <dsp:spPr>
        <a:xfrm>
          <a:off x="0" y="1112080"/>
          <a:ext cx="1029704" cy="102970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137" r="27617" b="6"/>
          <a:stretch/>
        </a:blipFill>
        <a:ln>
          <a:noFill/>
        </a:ln>
        <a:effectLst/>
      </dsp:spPr>
      <dsp:style>
        <a:lnRef idx="0">
          <a:scrgbClr r="0" g="0" b="0"/>
        </a:lnRef>
        <a:fillRef idx="3">
          <a:scrgbClr r="0" g="0" b="0"/>
        </a:fillRef>
        <a:effectRef idx="2">
          <a:scrgbClr r="0" g="0" b="0"/>
        </a:effectRef>
        <a:fontRef idx="minor">
          <a:schemeClr val="lt1"/>
        </a:fontRef>
      </dsp:style>
    </dsp:sp>
    <dsp:sp modelId="{C8940298-BF7C-4A35-A380-86D8F62A7EC4}">
      <dsp:nvSpPr>
        <dsp:cNvPr id="0" name=""/>
        <dsp:cNvSpPr/>
      </dsp:nvSpPr>
      <dsp:spPr>
        <a:xfrm>
          <a:off x="1209704" y="1112080"/>
          <a:ext cx="8510558" cy="412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Consequences of Hallucinations</a:t>
          </a:r>
        </a:p>
      </dsp:txBody>
      <dsp:txXfrm>
        <a:off x="1209704" y="1112080"/>
        <a:ext cx="8510558" cy="412462"/>
      </dsp:txXfrm>
    </dsp:sp>
    <dsp:sp modelId="{3B9ACCF5-02CC-4087-AE28-A67BF9516109}">
      <dsp:nvSpPr>
        <dsp:cNvPr id="0" name=""/>
        <dsp:cNvSpPr/>
      </dsp:nvSpPr>
      <dsp:spPr>
        <a:xfrm>
          <a:off x="1209704" y="1524543"/>
          <a:ext cx="8510558" cy="61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Failure to address hallucinations in AI can result in serious consequences, particularly in areas like healthcare and finance, where accuracy is paramount.</a:t>
          </a:r>
        </a:p>
      </dsp:txBody>
      <dsp:txXfrm>
        <a:off x="1209704" y="1524543"/>
        <a:ext cx="8510558" cy="617241"/>
      </dsp:txXfrm>
    </dsp:sp>
    <dsp:sp modelId="{A4451D93-C56B-48E5-9621-FE99D3395A51}">
      <dsp:nvSpPr>
        <dsp:cNvPr id="0" name=""/>
        <dsp:cNvSpPr/>
      </dsp:nvSpPr>
      <dsp:spPr>
        <a:xfrm>
          <a:off x="0" y="2224161"/>
          <a:ext cx="1029704" cy="102970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8544" r="4713" b="10"/>
          <a:stretch/>
        </a:blipFill>
        <a:ln>
          <a:noFill/>
        </a:ln>
        <a:effectLst/>
      </dsp:spPr>
      <dsp:style>
        <a:lnRef idx="0">
          <a:scrgbClr r="0" g="0" b="0"/>
        </a:lnRef>
        <a:fillRef idx="3">
          <a:scrgbClr r="0" g="0" b="0"/>
        </a:fillRef>
        <a:effectRef idx="2">
          <a:scrgbClr r="0" g="0" b="0"/>
        </a:effectRef>
        <a:fontRef idx="minor">
          <a:schemeClr val="lt1"/>
        </a:fontRef>
      </dsp:style>
    </dsp:sp>
    <dsp:sp modelId="{F5B094B2-7F17-44EE-9FD2-70BBA64F4727}">
      <dsp:nvSpPr>
        <dsp:cNvPr id="0" name=""/>
        <dsp:cNvSpPr/>
      </dsp:nvSpPr>
      <dsp:spPr>
        <a:xfrm>
          <a:off x="1209704" y="2224161"/>
          <a:ext cx="8510558" cy="412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Trustworthiness in AI</a:t>
          </a:r>
        </a:p>
      </dsp:txBody>
      <dsp:txXfrm>
        <a:off x="1209704" y="2224161"/>
        <a:ext cx="8510558" cy="412462"/>
      </dsp:txXfrm>
    </dsp:sp>
    <dsp:sp modelId="{62DC91D8-1535-40A7-898A-DB001608C226}">
      <dsp:nvSpPr>
        <dsp:cNvPr id="0" name=""/>
        <dsp:cNvSpPr/>
      </dsp:nvSpPr>
      <dsp:spPr>
        <a:xfrm>
          <a:off x="1209704" y="2636624"/>
          <a:ext cx="8510558" cy="617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Trustworthiness in AI is essential for user adoption and confidence, particularly in sectors that directly impact human lives.</a:t>
          </a:r>
        </a:p>
      </dsp:txBody>
      <dsp:txXfrm>
        <a:off x="1209704" y="2636624"/>
        <a:ext cx="8510558" cy="617241"/>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5/14/2025</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5/14/2025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This presentation explores the phenomenon of hallucinations in artificial intelligence and machine learning. We will discuss their implications, causes, and potential mitigation strategies, while also addressing ethical considerations in future developments.
</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a:t>
            </a:fld>
            <a:endParaRPr lang="en-US" noProof="0" dirty="0"/>
          </a:p>
        </p:txBody>
      </p:sp>
    </p:spTree>
    <p:extLst>
      <p:ext uri="{BB962C8B-B14F-4D97-AF65-F5344CB8AC3E}">
        <p14:creationId xmlns:p14="http://schemas.microsoft.com/office/powerpoint/2010/main" val="1423944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Inadequate training methods and insufficient validation can lead to hallucinations. It's essential to implement robust training and validation protocols to mitigate this risk.</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10</a:t>
            </a:fld>
            <a:endParaRPr lang="en-US" noProof="0" dirty="0"/>
          </a:p>
        </p:txBody>
      </p:sp>
    </p:spTree>
    <p:extLst>
      <p:ext uri="{BB962C8B-B14F-4D97-AF65-F5344CB8AC3E}">
        <p14:creationId xmlns:p14="http://schemas.microsoft.com/office/powerpoint/2010/main" val="263344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Large language models, while powerful, are particularly susceptible to hallucinations. Exploring their mechanisms offers insights into how to address this issue.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11</a:t>
            </a:fld>
            <a:endParaRPr lang="en-US" noProof="0" dirty="0"/>
          </a:p>
        </p:txBody>
      </p:sp>
    </p:spTree>
    <p:extLst>
      <p:ext uri="{BB962C8B-B14F-4D97-AF65-F5344CB8AC3E}">
        <p14:creationId xmlns:p14="http://schemas.microsoft.com/office/powerpoint/2010/main" val="1495360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LLMs can generate hallucinations due to their reliance on patterns in data rather than factual understanding. This limitation must be understood to develop effective solutions.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12</a:t>
            </a:fld>
            <a:endParaRPr lang="en-US" noProof="0" dirty="0"/>
          </a:p>
        </p:txBody>
      </p:sp>
    </p:spTree>
    <p:extLst>
      <p:ext uri="{BB962C8B-B14F-4D97-AF65-F5344CB8AC3E}">
        <p14:creationId xmlns:p14="http://schemas.microsoft.com/office/powerpoint/2010/main" val="1161058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Several case studies illustrate the occurrence of hallucinations in LLMs, demonstrating their unpredictability and potential consequences in practical applications.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13</a:t>
            </a:fld>
            <a:endParaRPr lang="en-US" noProof="0" dirty="0"/>
          </a:p>
        </p:txBody>
      </p:sp>
    </p:spTree>
    <p:extLst>
      <p:ext uri="{BB962C8B-B14F-4D97-AF65-F5344CB8AC3E}">
        <p14:creationId xmlns:p14="http://schemas.microsoft.com/office/powerpoint/2010/main" val="1869569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consequences of hallucinations in LLMs can be significant, ranging from misinformation to misunderstandings in user interactions. Addressing these is critical for responsible AI deployment.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14</a:t>
            </a:fld>
            <a:endParaRPr lang="en-US" noProof="0" dirty="0"/>
          </a:p>
        </p:txBody>
      </p:sp>
    </p:spTree>
    <p:extLst>
      <p:ext uri="{BB962C8B-B14F-4D97-AF65-F5344CB8AC3E}">
        <p14:creationId xmlns:p14="http://schemas.microsoft.com/office/powerpoint/2010/main" val="1843732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effectively address hallucinations, various strategies can be implemented. These include improving data quality, enhancing model interpretability, and employing advanced validation techniques.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15</a:t>
            </a:fld>
            <a:endParaRPr lang="en-US" noProof="0" dirty="0"/>
          </a:p>
        </p:txBody>
      </p:sp>
    </p:spTree>
    <p:extLst>
      <p:ext uri="{BB962C8B-B14F-4D97-AF65-F5344CB8AC3E}">
        <p14:creationId xmlns:p14="http://schemas.microsoft.com/office/powerpoint/2010/main" val="124118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Enhancing the quality of training data and employing effective preprocessing techniques are essential steps in reducing hallucinations and increasing model reliability.</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16</a:t>
            </a:fld>
            <a:endParaRPr lang="en-US" noProof="0" dirty="0"/>
          </a:p>
        </p:txBody>
      </p:sp>
    </p:spTree>
    <p:extLst>
      <p:ext uri="{BB962C8B-B14F-4D97-AF65-F5344CB8AC3E}">
        <p14:creationId xmlns:p14="http://schemas.microsoft.com/office/powerpoint/2010/main" val="256006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Improving the interpretability of AI models allows developers to understand and rectify the reasons behind hallucinations, fostering more reliable outputs.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17</a:t>
            </a:fld>
            <a:endParaRPr lang="en-US" noProof="0" dirty="0"/>
          </a:p>
        </p:txBody>
      </p:sp>
    </p:spTree>
    <p:extLst>
      <p:ext uri="{BB962C8B-B14F-4D97-AF65-F5344CB8AC3E}">
        <p14:creationId xmlns:p14="http://schemas.microsoft.com/office/powerpoint/2010/main" val="42721546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Implementing advanced validation and testing methodologies can help identify and address potential hallucinations before deployment, ensuring AI systems are more robust.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18</a:t>
            </a:fld>
            <a:endParaRPr lang="en-US" noProof="0" dirty="0"/>
          </a:p>
        </p:txBody>
      </p:sp>
    </p:spTree>
    <p:extLst>
      <p:ext uri="{BB962C8B-B14F-4D97-AF65-F5344CB8AC3E}">
        <p14:creationId xmlns:p14="http://schemas.microsoft.com/office/powerpoint/2010/main" val="1479372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AI continues to evolve, future research must prioritize addressing hallucinations and their ethical implications. Understanding these considerations is crucial for responsible innovation.</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19</a:t>
            </a:fld>
            <a:endParaRPr lang="en-US" noProof="0" dirty="0"/>
          </a:p>
        </p:txBody>
      </p:sp>
    </p:spTree>
    <p:extLst>
      <p:ext uri="{BB962C8B-B14F-4D97-AF65-F5344CB8AC3E}">
        <p14:creationId xmlns:p14="http://schemas.microsoft.com/office/powerpoint/2010/main" val="129827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by defining hallucinations in AI, exploring their historical context and significance. Next, we will analyze the causes behind these hallucinations in AI and ML models. Then, we will focus on hallucinations specific to large language models, followed by mitigation strategies. Finally, we will discuss future directions and ethical considerations.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2</a:t>
            </a:fld>
            <a:endParaRPr lang="en-US" noProof="0" dirty="0"/>
          </a:p>
        </p:txBody>
      </p:sp>
    </p:spTree>
    <p:extLst>
      <p:ext uri="{BB962C8B-B14F-4D97-AF65-F5344CB8AC3E}">
        <p14:creationId xmlns:p14="http://schemas.microsoft.com/office/powerpoint/2010/main" val="82677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Future research should focus on developing more resilient AI systems that can effectively manage and reduce hallucinations, ensuring safer applications in various domains.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20</a:t>
            </a:fld>
            <a:endParaRPr lang="en-US" noProof="0" dirty="0"/>
          </a:p>
        </p:txBody>
      </p:sp>
    </p:spTree>
    <p:extLst>
      <p:ext uri="{BB962C8B-B14F-4D97-AF65-F5344CB8AC3E}">
        <p14:creationId xmlns:p14="http://schemas.microsoft.com/office/powerpoint/2010/main" val="3089365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ethical implications of AI hallucinations must be considered. Developers and organizations have a responsibility to create AI systems that minimize risks and promote trust.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21</a:t>
            </a:fld>
            <a:endParaRPr lang="en-US" noProof="0" dirty="0"/>
          </a:p>
        </p:txBody>
      </p:sp>
    </p:spTree>
    <p:extLst>
      <p:ext uri="{BB962C8B-B14F-4D97-AF65-F5344CB8AC3E}">
        <p14:creationId xmlns:p14="http://schemas.microsoft.com/office/powerpoint/2010/main" val="1337352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Addressing hallucinations in AI is a collective effort. Collaboration between researchers, developers, and policymakers can lead to more effective solutions and guidelines.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22</a:t>
            </a:fld>
            <a:endParaRPr lang="en-US" noProof="0" dirty="0"/>
          </a:p>
        </p:txBody>
      </p:sp>
    </p:spTree>
    <p:extLst>
      <p:ext uri="{BB962C8B-B14F-4D97-AF65-F5344CB8AC3E}">
        <p14:creationId xmlns:p14="http://schemas.microsoft.com/office/powerpoint/2010/main" val="2251377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understanding and addressing hallucinations in AI and machine learning is essential for building reliable systems. By exploring their causes, implications, and mitigation strategies, we can pave the way for responsible and effective AI deployment.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23</a:t>
            </a:fld>
            <a:endParaRPr lang="en-US" noProof="0" dirty="0"/>
          </a:p>
        </p:txBody>
      </p:sp>
    </p:spTree>
    <p:extLst>
      <p:ext uri="{BB962C8B-B14F-4D97-AF65-F5344CB8AC3E}">
        <p14:creationId xmlns:p14="http://schemas.microsoft.com/office/powerpoint/2010/main" val="3995262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8C59C-E503-FDCC-83EA-4E70099DF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3632BA-59DD-815C-CD2F-D1EEB00324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37E46-337F-150C-7FE9-BCF0DDDDF379}"/>
              </a:ext>
            </a:extLst>
          </p:cNvPr>
          <p:cNvSpPr>
            <a:spLocks noGrp="1"/>
          </p:cNvSpPr>
          <p:nvPr>
            <p:ph type="body" idx="1"/>
          </p:nvPr>
        </p:nvSpPr>
        <p:spPr/>
        <p:txBody>
          <a:bodyPr/>
          <a:lstStyle/>
          <a:p>
            <a:r>
              <a:rPr lang="en-IN"/>
              <a:t>Large language models represent a significant leap in natural language processing capabilities, allowing for complex text generation and understanding. This section will explain what defines LLMs.</a:t>
            </a:r>
          </a:p>
        </p:txBody>
      </p:sp>
      <p:sp>
        <p:nvSpPr>
          <p:cNvPr id="4" name="Slide Number Placeholder 3">
            <a:extLst>
              <a:ext uri="{FF2B5EF4-FFF2-40B4-BE49-F238E27FC236}">
                <a16:creationId xmlns:a16="http://schemas.microsoft.com/office/drawing/2014/main" id="{631DC8ED-AAA9-A729-7EF5-25FC917679D5}"/>
              </a:ext>
            </a:extLst>
          </p:cNvPr>
          <p:cNvSpPr>
            <a:spLocks noGrp="1"/>
          </p:cNvSpPr>
          <p:nvPr>
            <p:ph type="sldNum" sz="quarter" idx="5"/>
          </p:nvPr>
        </p:nvSpPr>
        <p:spPr/>
        <p:txBody>
          <a:bodyPr/>
          <a:lstStyle/>
          <a:p>
            <a:fld id="{8D972A2B-53E0-4FDB-94D3-84E39D25FA24}" type="slidenum">
              <a:rPr lang="en-IN" smtClean="0"/>
              <a:t>24</a:t>
            </a:fld>
            <a:endParaRPr lang="en-IN"/>
          </a:p>
        </p:txBody>
      </p:sp>
    </p:spTree>
    <p:extLst>
      <p:ext uri="{BB962C8B-B14F-4D97-AF65-F5344CB8AC3E}">
        <p14:creationId xmlns:p14="http://schemas.microsoft.com/office/powerpoint/2010/main" val="4163542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Hallucinations in AI refer to instances where models generate outputs that are nonsensical or misleading. Understanding this phenomenon is crucial as it highlights the limitations of current AI technologies.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3</a:t>
            </a:fld>
            <a:endParaRPr lang="en-US" noProof="0" dirty="0"/>
          </a:p>
        </p:txBody>
      </p:sp>
    </p:spTree>
    <p:extLst>
      <p:ext uri="{BB962C8B-B14F-4D97-AF65-F5344CB8AC3E}">
        <p14:creationId xmlns:p14="http://schemas.microsoft.com/office/powerpoint/2010/main" val="3706518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Hallucinations can be classified into different types, such as factual inaccuracies, irrelevant responses, or completely fabricated information. Recognizing these types helps in diagnosing and mitigating their occurrence.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4</a:t>
            </a:fld>
            <a:endParaRPr lang="en-US" noProof="0" dirty="0"/>
          </a:p>
        </p:txBody>
      </p:sp>
    </p:spTree>
    <p:extLst>
      <p:ext uri="{BB962C8B-B14F-4D97-AF65-F5344CB8AC3E}">
        <p14:creationId xmlns:p14="http://schemas.microsoft.com/office/powerpoint/2010/main" val="1884062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Historically, hallucinations have been observed in various AI applications, from image generation to text-based models. Examples illustrate the range of hallucinations AI can produce, revealing their potential risks.</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5</a:t>
            </a:fld>
            <a:endParaRPr lang="en-US" noProof="0" dirty="0"/>
          </a:p>
        </p:txBody>
      </p:sp>
    </p:spTree>
    <p:extLst>
      <p:ext uri="{BB962C8B-B14F-4D97-AF65-F5344CB8AC3E}">
        <p14:creationId xmlns:p14="http://schemas.microsoft.com/office/powerpoint/2010/main" val="1084351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Addressing hallucinations is vital for the reliability and trustworthiness of AI systems. Failure to do so may lead to significant consequences in real-world applications, especially in critical fields like healthcare and finance.</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20811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Several factors contribute to hallucinations in AI and machine learning models. By understanding these causes, we can better target our efforts for improvement.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7</a:t>
            </a:fld>
            <a:endParaRPr lang="en-US" noProof="0" dirty="0"/>
          </a:p>
        </p:txBody>
      </p:sp>
    </p:spTree>
    <p:extLst>
      <p:ext uri="{BB962C8B-B14F-4D97-AF65-F5344CB8AC3E}">
        <p14:creationId xmlns:p14="http://schemas.microsoft.com/office/powerpoint/2010/main" val="99992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Poor data quality and biases in training data can lead to hallucinations. If the data contains inaccuracies or is biased, the model can learn and propagate these errors in its output.</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8</a:t>
            </a:fld>
            <a:endParaRPr lang="en-US" noProof="0" dirty="0"/>
          </a:p>
        </p:txBody>
      </p:sp>
    </p:spTree>
    <p:extLst>
      <p:ext uri="{BB962C8B-B14F-4D97-AF65-F5344CB8AC3E}">
        <p14:creationId xmlns:p14="http://schemas.microsoft.com/office/powerpoint/2010/main" val="2601664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Complex models are prone to overfitting, which can cause them to generate irrelevant or nonsensical outputs. Simplifying models may help reduce this risk.</a:t>
            </a:r>
          </a:p>
        </p:txBody>
      </p:sp>
      <p:sp>
        <p:nvSpPr>
          <p:cNvPr id="4" name="Slide Number Placeholder 3"/>
          <p:cNvSpPr>
            <a:spLocks noGrp="1"/>
          </p:cNvSpPr>
          <p:nvPr>
            <p:ph type="sldNum" sz="quarter" idx="5"/>
          </p:nvPr>
        </p:nvSpPr>
        <p:spPr/>
        <p:txBody>
          <a:bodyPr/>
          <a:lstStyle/>
          <a:p>
            <a:fld id="{6336304E-FDE3-4B4F-A3B7-EBE87F3FA5E2}" type="slidenum">
              <a:rPr lang="en-US" noProof="0" smtClean="0"/>
              <a:t>9</a:t>
            </a:fld>
            <a:endParaRPr lang="en-US" noProof="0" dirty="0"/>
          </a:p>
        </p:txBody>
      </p:sp>
    </p:spTree>
    <p:extLst>
      <p:ext uri="{BB962C8B-B14F-4D97-AF65-F5344CB8AC3E}">
        <p14:creationId xmlns:p14="http://schemas.microsoft.com/office/powerpoint/2010/main" val="2154329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noProof="0"/>
              <a:t>8/6/20XX</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97422858"/>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8/6/20XX</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7073987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8/6/20XX</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15768745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D93970-B13A-F96D-A4B1-3A1EE7484106}"/>
              </a:ext>
            </a:extLst>
          </p:cNvPr>
          <p:cNvPicPr>
            <a:picLocks noChangeAspect="1"/>
          </p:cNvPicPr>
          <p:nvPr userDrawn="1"/>
        </p:nvPicPr>
        <p:blipFill>
          <a:blip r:embed="rId2"/>
          <a:srcRect/>
          <a:stretch/>
        </p:blipFill>
        <p:spPr>
          <a:xfrm>
            <a:off x="1" y="0"/>
            <a:ext cx="12202379" cy="6857999"/>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502920"/>
            <a:ext cx="10954512" cy="3246120"/>
          </a:xfrm>
        </p:spPr>
        <p:txBody>
          <a:bodyPr anchor="b">
            <a:noAutofit/>
          </a:bodyPr>
          <a:lstStyle>
            <a:lvl1pPr algn="ctr">
              <a:defRPr sz="6600" b="1" i="0" cap="none"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12648" y="3758183"/>
            <a:ext cx="10954512" cy="1307592"/>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496500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04">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1207008" y="2523744"/>
            <a:ext cx="9720072" cy="3255264"/>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90732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0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A51A8B-A15C-2A94-1E48-F9615101DF48}"/>
              </a:ext>
            </a:extLst>
          </p:cNvPr>
          <p:cNvPicPr>
            <a:picLocks noChangeAspect="1"/>
          </p:cNvPicPr>
          <p:nvPr userDrawn="1"/>
        </p:nvPicPr>
        <p:blipFill rotWithShape="1">
          <a:blip r:embed="rId2"/>
          <a:srcRect l="8991" t="11245" r="3785" b="1531"/>
          <a:stretch/>
        </p:blipFill>
        <p:spPr>
          <a:xfrm>
            <a:off x="0" y="2917"/>
            <a:ext cx="12197192" cy="6855083"/>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612648" y="1600200"/>
            <a:ext cx="10991088" cy="3657600"/>
          </a:xfrm>
        </p:spPr>
        <p:txBody>
          <a:bodyPr anchor="ctr">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Tree>
    <p:extLst>
      <p:ext uri="{BB962C8B-B14F-4D97-AF65-F5344CB8AC3E}">
        <p14:creationId xmlns:p14="http://schemas.microsoft.com/office/powerpoint/2010/main" val="392046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01">
    <p:bg>
      <p:bgPr>
        <a:gradFill>
          <a:gsLst>
            <a:gs pos="33000">
              <a:schemeClr val="bg2"/>
            </a:gs>
            <a:gs pos="59000">
              <a:schemeClr val="tx2">
                <a:lumMod val="90000"/>
                <a:alpha val="65163"/>
              </a:schemeClr>
            </a:gs>
          </a:gsLst>
          <a:lin ang="21594000" scaled="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72C86F9-080E-93F7-C7B1-F5BEAD84E36E}"/>
              </a:ext>
            </a:extLst>
          </p:cNvPr>
          <p:cNvSpPr>
            <a:spLocks noGrp="1"/>
          </p:cNvSpPr>
          <p:nvPr>
            <p:ph type="title"/>
          </p:nvPr>
        </p:nvSpPr>
        <p:spPr>
          <a:xfrm>
            <a:off x="1078992" y="365760"/>
            <a:ext cx="10506456" cy="1655064"/>
          </a:xfrm>
        </p:spPr>
        <p:txBody>
          <a:bodyPr anchor="b"/>
          <a:lstStyle>
            <a:lvl1pPr>
              <a:defRPr>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097280" y="2432304"/>
            <a:ext cx="3108960" cy="3412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36592" y="1920240"/>
            <a:ext cx="6620256"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Rounded Rectangle 11">
            <a:extLst>
              <a:ext uri="{FF2B5EF4-FFF2-40B4-BE49-F238E27FC236}">
                <a16:creationId xmlns:a16="http://schemas.microsoft.com/office/drawing/2014/main" id="{7FF98F94-8801-13BE-8EB4-01921AC196C8}"/>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B7BF5718-9534-FD92-79D7-ECC66603E70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2387"/>
          <a:stretch/>
        </p:blipFill>
        <p:spPr>
          <a:xfrm rot="5400000">
            <a:off x="1778676" y="5204330"/>
            <a:ext cx="907513" cy="2465321"/>
          </a:xfrm>
          <a:prstGeom prst="rect">
            <a:avLst/>
          </a:prstGeom>
        </p:spPr>
      </p:pic>
      <p:pic>
        <p:nvPicPr>
          <p:cNvPr id="9" name="Graphic 8">
            <a:extLst>
              <a:ext uri="{FF2B5EF4-FFF2-40B4-BE49-F238E27FC236}">
                <a16:creationId xmlns:a16="http://schemas.microsoft.com/office/drawing/2014/main" id="{4FF40650-9AD0-96F8-F702-185D1729AF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93558" y="5429608"/>
            <a:ext cx="406214" cy="415066"/>
          </a:xfrm>
          <a:prstGeom prst="rect">
            <a:avLst/>
          </a:prstGeom>
        </p:spPr>
      </p:pic>
      <p:pic>
        <p:nvPicPr>
          <p:cNvPr id="10" name="Graphic 9">
            <a:extLst>
              <a:ext uri="{FF2B5EF4-FFF2-40B4-BE49-F238E27FC236}">
                <a16:creationId xmlns:a16="http://schemas.microsoft.com/office/drawing/2014/main" id="{83AC8518-2F0B-6FC0-0C0E-6CE9D00EAC7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4860" b="-1"/>
          <a:stretch/>
        </p:blipFill>
        <p:spPr>
          <a:xfrm>
            <a:off x="10214191" y="365126"/>
            <a:ext cx="1032928" cy="1106730"/>
          </a:xfrm>
          <a:prstGeom prst="rect">
            <a:avLst/>
          </a:prstGeom>
        </p:spPr>
      </p:pic>
    </p:spTree>
    <p:extLst>
      <p:ext uri="{BB962C8B-B14F-4D97-AF65-F5344CB8AC3E}">
        <p14:creationId xmlns:p14="http://schemas.microsoft.com/office/powerpoint/2010/main" val="2338298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CFCA6-7ECE-9BFB-9389-6DB74C862850}"/>
              </a:ext>
            </a:extLst>
          </p:cNvPr>
          <p:cNvPicPr>
            <a:picLocks noChangeAspect="1"/>
          </p:cNvPicPr>
          <p:nvPr userDrawn="1"/>
        </p:nvPicPr>
        <p:blipFill>
          <a:blip r:embed="rId2"/>
          <a:srcRect l="21" r="21"/>
          <a:stretch/>
        </p:blipFill>
        <p:spPr>
          <a:xfrm>
            <a:off x="-5192" y="-1"/>
            <a:ext cx="12197192" cy="6858001"/>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1133856" y="56450"/>
            <a:ext cx="9912096" cy="2743200"/>
          </a:xfrm>
        </p:spPr>
        <p:txBody>
          <a:bodyPr anchor="b">
            <a:noAutofit/>
          </a:bodyPr>
          <a:lstStyle>
            <a:lvl1pPr algn="l">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3575304" y="3110546"/>
            <a:ext cx="4114800" cy="2743200"/>
          </a:xfrm>
        </p:spPr>
        <p:txBody>
          <a:bodyPr>
            <a:noAutofit/>
          </a:bodyPr>
          <a:lstStyle>
            <a:lvl1pPr marL="0" indent="0" algn="l">
              <a:lnSpc>
                <a:spcPct val="150000"/>
              </a:lnSpc>
              <a:spcBef>
                <a:spcPts val="0"/>
              </a:spcBef>
              <a:buNone/>
              <a:defRPr sz="24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2109189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088136" y="1014984"/>
            <a:ext cx="7772400" cy="594360"/>
          </a:xfrm>
        </p:spPr>
        <p:txBody>
          <a:bodyPr anchor="t">
            <a:normAutofit/>
          </a:bodyPr>
          <a:lstStyle>
            <a:lvl1pPr marL="0" indent="0" algn="l">
              <a:lnSpc>
                <a:spcPct val="12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88136" y="1664208"/>
            <a:ext cx="10570464" cy="4626864"/>
          </a:xfrm>
        </p:spPr>
        <p:txBody>
          <a:bodyPr anchor="b">
            <a:normAutofit/>
          </a:bodyPr>
          <a:lstStyle>
            <a:lvl1pPr algn="l">
              <a:defRPr sz="8000" cap="all" baseline="0"/>
            </a:lvl1pPr>
          </a:lstStyle>
          <a:p>
            <a:r>
              <a:rPr lang="en-US"/>
              <a:t>Click to edit Master title style</a:t>
            </a:r>
            <a:endParaRPr lang="en-US" dirty="0"/>
          </a:p>
        </p:txBody>
      </p:sp>
    </p:spTree>
    <p:extLst>
      <p:ext uri="{BB962C8B-B14F-4D97-AF65-F5344CB8AC3E}">
        <p14:creationId xmlns:p14="http://schemas.microsoft.com/office/powerpoint/2010/main" val="4631615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0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1FEFCE-5DDA-D353-F1BF-36752F5F079A}"/>
              </a:ext>
            </a:extLst>
          </p:cNvPr>
          <p:cNvPicPr>
            <a:picLocks noChangeAspect="1"/>
          </p:cNvPicPr>
          <p:nvPr userDrawn="1"/>
        </p:nvPicPr>
        <p:blipFill>
          <a:blip r:embed="rId2"/>
          <a:srcRect/>
          <a:stretch/>
        </p:blipFill>
        <p:spPr>
          <a:xfrm>
            <a:off x="0" y="2917"/>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877824" y="1325880"/>
            <a:ext cx="10460736" cy="2286000"/>
          </a:xfrm>
        </p:spPr>
        <p:txBody>
          <a:bodyPr anchor="b">
            <a:noAutofit/>
          </a:bodyPr>
          <a:lstStyle>
            <a:lvl1pPr algn="ctr">
              <a:defRPr sz="66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877824" y="3749040"/>
            <a:ext cx="10460736" cy="2286000"/>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1502723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0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1B9A11-4222-BB4A-66D3-D37C79AC57C1}"/>
              </a:ext>
            </a:extLst>
          </p:cNvPr>
          <p:cNvPicPr>
            <a:picLocks noChangeAspect="1"/>
          </p:cNvPicPr>
          <p:nvPr userDrawn="1"/>
        </p:nvPicPr>
        <p:blipFill rotWithShape="1">
          <a:blip r:embed="rId2"/>
          <a:srcRect l="-1" r="21" b="21"/>
          <a:stretch/>
        </p:blipFill>
        <p:spPr>
          <a:xfrm>
            <a:off x="-2595" y="1459"/>
            <a:ext cx="12197191" cy="6855082"/>
          </a:xfrm>
          <a:prstGeom prst="rect">
            <a:avLst/>
          </a:prstGeom>
        </p:spPr>
      </p:pic>
      <p:sp>
        <p:nvSpPr>
          <p:cNvPr id="2" name="Title 1">
            <a:extLst>
              <a:ext uri="{FF2B5EF4-FFF2-40B4-BE49-F238E27FC236}">
                <a16:creationId xmlns:a16="http://schemas.microsoft.com/office/drawing/2014/main" id="{2456FD49-C258-4333-9422-358C976A341C}"/>
              </a:ext>
            </a:extLst>
          </p:cNvPr>
          <p:cNvSpPr>
            <a:spLocks noGrp="1"/>
          </p:cNvSpPr>
          <p:nvPr>
            <p:ph type="ctrTitle"/>
          </p:nvPr>
        </p:nvSpPr>
        <p:spPr>
          <a:xfrm>
            <a:off x="4654296" y="27432"/>
            <a:ext cx="7004304" cy="3566160"/>
          </a:xfrm>
        </p:spPr>
        <p:txBody>
          <a:bodyPr anchor="b">
            <a:noAutofit/>
          </a:bodyPr>
          <a:lstStyle>
            <a:lvl1pPr algn="ctr">
              <a:defRPr sz="6000" b="1" i="0" cap="none" spc="-150" baseline="0">
                <a:solidFill>
                  <a:schemeClr val="accent2">
                    <a:lumMod val="25000"/>
                  </a:schemeClr>
                </a:solidFill>
                <a:latin typeface="+mj-lt"/>
              </a:defRPr>
            </a:lvl1pPr>
          </a:lstStyle>
          <a:p>
            <a:r>
              <a:rPr lang="en-US" noProof="0"/>
              <a:t>Click to edit Master title style</a:t>
            </a:r>
            <a:endParaRPr lang="en-US" noProof="0" dirty="0"/>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4654295" y="3767328"/>
            <a:ext cx="7004303" cy="1161288"/>
          </a:xfrm>
        </p:spPr>
        <p:txBody>
          <a:bodyPr>
            <a:noAutofit/>
          </a:bodyPr>
          <a:lstStyle>
            <a:lvl1pPr marL="0" indent="0" algn="ctr">
              <a:buNone/>
              <a:defRPr sz="3200" b="0" cap="all" baseline="0">
                <a:solidFill>
                  <a:schemeClr val="accent2">
                    <a:lumMod val="25000"/>
                  </a:schemeClr>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Tree>
    <p:extLst>
      <p:ext uri="{BB962C8B-B14F-4D97-AF65-F5344CB8AC3E}">
        <p14:creationId xmlns:p14="http://schemas.microsoft.com/office/powerpoint/2010/main" val="3329623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noProof="0"/>
              <a:t>8/6/20XX</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039618905"/>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tx2"/>
        </a:solidFill>
        <a:effectLst/>
      </p:bgPr>
    </p:bg>
    <p:spTree>
      <p:nvGrpSpPr>
        <p:cNvPr id="1" name=""/>
        <p:cNvGrpSpPr/>
        <p:nvPr/>
      </p:nvGrpSpPr>
      <p:grpSpPr>
        <a:xfrm>
          <a:off x="0" y="0"/>
          <a:ext cx="0" cy="0"/>
          <a:chOff x="0" y="0"/>
          <a:chExt cx="0" cy="0"/>
        </a:xfrm>
      </p:grpSpPr>
      <p:sp>
        <p:nvSpPr>
          <p:cNvPr id="4" name="Rounded Rectangle 6">
            <a:extLst>
              <a:ext uri="{FF2B5EF4-FFF2-40B4-BE49-F238E27FC236}">
                <a16:creationId xmlns:a16="http://schemas.microsoft.com/office/drawing/2014/main" id="{1B32A35F-9C9A-7C7D-DE93-B55FFF07D66E}"/>
              </a:ext>
            </a:extLst>
          </p:cNvPr>
          <p:cNvSpPr/>
          <p:nvPr userDrawn="1"/>
        </p:nvSpPr>
        <p:spPr>
          <a:xfrm>
            <a:off x="256674" y="256674"/>
            <a:ext cx="11678651" cy="6352673"/>
          </a:xfrm>
          <a:prstGeom prst="roundRect">
            <a:avLst>
              <a:gd name="adj" fmla="val 430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198299DF-E702-8750-30F5-798D7C96AA46}"/>
              </a:ext>
            </a:extLst>
          </p:cNvPr>
          <p:cNvSpPr>
            <a:spLocks noGrp="1"/>
          </p:cNvSpPr>
          <p:nvPr>
            <p:ph type="title"/>
          </p:nvPr>
        </p:nvSpPr>
        <p:spPr>
          <a:xfrm>
            <a:off x="1078992" y="365760"/>
            <a:ext cx="10277856" cy="1655064"/>
          </a:xfrm>
        </p:spPr>
        <p:txBody>
          <a:bodyPr anchor="b"/>
          <a:lstStyle>
            <a:lvl1pPr>
              <a:defRPr>
                <a:latin typeface="+mj-lt"/>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30CE72F6-1D9D-E61E-F1EE-2861FDF7654A}"/>
              </a:ext>
            </a:extLst>
          </p:cNvPr>
          <p:cNvSpPr>
            <a:spLocks noGrp="1"/>
          </p:cNvSpPr>
          <p:nvPr>
            <p:ph idx="1"/>
          </p:nvPr>
        </p:nvSpPr>
        <p:spPr>
          <a:xfrm>
            <a:off x="1170432" y="2459736"/>
            <a:ext cx="2843784" cy="309067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6EFAE94C-C299-8167-1BD9-4FC98C04C63C}"/>
              </a:ext>
            </a:extLst>
          </p:cNvPr>
          <p:cNvSpPr>
            <a:spLocks noGrp="1"/>
          </p:cNvSpPr>
          <p:nvPr>
            <p:ph idx="13"/>
          </p:nvPr>
        </p:nvSpPr>
        <p:spPr>
          <a:xfrm>
            <a:off x="4233672" y="2523744"/>
            <a:ext cx="6693408" cy="327355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r>
              <a:rPr lang="en-US" dirty="0"/>
              <a:t>8/6/20XX</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3854947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noProof="0"/>
              <a:t>8/6/20XX</a:t>
            </a:r>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36052808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noProof="0"/>
              <a:t>8/6/20XX</a:t>
            </a:r>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8641468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noProof="0"/>
              <a:t>8/6/20XX</a:t>
            </a:r>
            <a:endParaRPr lang="en-US" noProof="0" dirty="0"/>
          </a:p>
        </p:txBody>
      </p:sp>
      <p:sp>
        <p:nvSpPr>
          <p:cNvPr id="8" name="Footer Placeholder 7"/>
          <p:cNvSpPr>
            <a:spLocks noGrp="1"/>
          </p:cNvSpPr>
          <p:nvPr>
            <p:ph type="ftr" sz="quarter" idx="11"/>
          </p:nvPr>
        </p:nvSpPr>
        <p:spPr/>
        <p:txBody>
          <a:bodyPr/>
          <a:lstStyle/>
          <a:p>
            <a:endParaRPr lang="en-US" noProof="0" dirty="0"/>
          </a:p>
        </p:txBody>
      </p:sp>
      <p:sp>
        <p:nvSpPr>
          <p:cNvPr id="9" name="Slide Number Placeholder 8"/>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428839018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noProof="0"/>
              <a:t>8/6/20XX</a:t>
            </a:r>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327079572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noProof="0"/>
              <a:t>8/6/20XX</a:t>
            </a:r>
            <a:endParaRPr lang="en-US" noProof="0" dirty="0"/>
          </a:p>
        </p:txBody>
      </p:sp>
      <p:sp>
        <p:nvSpPr>
          <p:cNvPr id="3" name="Footer Placeholder 2"/>
          <p:cNvSpPr>
            <a:spLocks noGrp="1"/>
          </p:cNvSpPr>
          <p:nvPr>
            <p:ph type="ftr" sz="quarter" idx="11"/>
          </p:nvPr>
        </p:nvSpPr>
        <p:spPr/>
        <p:txBody>
          <a:bodyPr/>
          <a:lstStyle/>
          <a:p>
            <a:endParaRPr lang="en-US" noProof="0" dirty="0"/>
          </a:p>
        </p:txBody>
      </p:sp>
      <p:sp>
        <p:nvSpPr>
          <p:cNvPr id="4" name="Slide Number Placeholder 3"/>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07475597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8/6/20XX</a:t>
            </a:r>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7606803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noProof="0"/>
              <a:t>8/6/20XX</a:t>
            </a:r>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0341361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noProof="0"/>
              <a:t>8/6/20XX</a:t>
            </a:r>
            <a:endParaRPr lang="en-US" noProof="0"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148620955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683" r:id="rId18"/>
    <p:sldLayoutId id="2147483685" r:id="rId19"/>
    <p:sldLayoutId id="2147483689"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D60B-34E7-E2F4-8DAA-DBDDB868AEAF}"/>
              </a:ext>
            </a:extLst>
          </p:cNvPr>
          <p:cNvSpPr>
            <a:spLocks noGrp="1"/>
          </p:cNvSpPr>
          <p:nvPr>
            <p:ph type="ctrTitle"/>
          </p:nvPr>
        </p:nvSpPr>
        <p:spPr/>
        <p:txBody>
          <a:bodyPr anchor="b">
            <a:normAutofit/>
          </a:bodyPr>
          <a:lstStyle/>
          <a:p>
            <a:r>
              <a:rPr lang="en-IN" sz="5600" dirty="0"/>
              <a:t>Hallucinations</a:t>
            </a:r>
          </a:p>
        </p:txBody>
      </p:sp>
      <p:sp>
        <p:nvSpPr>
          <p:cNvPr id="3" name="Subtitle 2">
            <a:extLst>
              <a:ext uri="{FF2B5EF4-FFF2-40B4-BE49-F238E27FC236}">
                <a16:creationId xmlns:a16="http://schemas.microsoft.com/office/drawing/2014/main" id="{C56E01BD-5489-37CF-B16F-5774B5EC73D2}"/>
              </a:ext>
            </a:extLst>
          </p:cNvPr>
          <p:cNvSpPr>
            <a:spLocks noGrp="1"/>
          </p:cNvSpPr>
          <p:nvPr>
            <p:ph type="subTitle" idx="1"/>
          </p:nvPr>
        </p:nvSpPr>
        <p:spPr/>
        <p:txBody>
          <a:bodyPr>
            <a:normAutofit/>
          </a:bodyPr>
          <a:lstStyle/>
          <a:p>
            <a:r>
              <a:rPr lang="en-IN" dirty="0"/>
              <a:t>Speaker : Nikhil shah</a:t>
            </a:r>
          </a:p>
        </p:txBody>
      </p:sp>
    </p:spTree>
    <p:extLst>
      <p:ext uri="{BB962C8B-B14F-4D97-AF65-F5344CB8AC3E}">
        <p14:creationId xmlns:p14="http://schemas.microsoft.com/office/powerpoint/2010/main" val="182347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42"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FF22-EE3B-EE25-ACAE-25628972E372}"/>
              </a:ext>
            </a:extLst>
          </p:cNvPr>
          <p:cNvSpPr>
            <a:spLocks noGrp="1"/>
          </p:cNvSpPr>
          <p:nvPr>
            <p:ph type="title"/>
          </p:nvPr>
        </p:nvSpPr>
        <p:spPr/>
        <p:txBody>
          <a:bodyPr anchor="b">
            <a:normAutofit/>
          </a:bodyPr>
          <a:lstStyle/>
          <a:p>
            <a:r>
              <a:rPr lang="en-IN"/>
              <a:t>Training Methods and Validation Issues</a:t>
            </a:r>
          </a:p>
        </p:txBody>
      </p:sp>
      <p:sp>
        <p:nvSpPr>
          <p:cNvPr id="4" name="Content Placeholder 3">
            <a:extLst>
              <a:ext uri="{FF2B5EF4-FFF2-40B4-BE49-F238E27FC236}">
                <a16:creationId xmlns:a16="http://schemas.microsoft.com/office/drawing/2014/main" id="{FCBFC8E5-64C9-F5EC-12D4-A7ECFFB135D5}"/>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Impact of Inadequate Training</a:t>
            </a:r>
          </a:p>
          <a:p>
            <a:pPr marL="0" lvl="1" indent="0">
              <a:buNone/>
            </a:pPr>
            <a:r>
              <a:rPr lang="en-US" sz="1200"/>
              <a:t>Inadequate training methods can lead to unintended consequences, such as hallucinations in AI systems, affecting their reliability.</a:t>
            </a:r>
          </a:p>
          <a:p>
            <a:pPr marL="0" indent="0">
              <a:spcBef>
                <a:spcPts val="2500"/>
              </a:spcBef>
              <a:buNone/>
            </a:pPr>
            <a:r>
              <a:rPr lang="en-US" sz="1200" b="1"/>
              <a:t>Need for Robust Validation</a:t>
            </a:r>
          </a:p>
          <a:p>
            <a:pPr marL="0" lvl="1" indent="0">
              <a:buNone/>
            </a:pPr>
            <a:r>
              <a:rPr lang="en-US" sz="1200"/>
              <a:t>Insufficient validation can allow errors to propagate, making it crucial to implement thorough validation procedures for AI models.</a:t>
            </a:r>
          </a:p>
          <a:p>
            <a:pPr marL="0" indent="0">
              <a:spcBef>
                <a:spcPts val="2500"/>
              </a:spcBef>
              <a:buNone/>
            </a:pPr>
            <a:r>
              <a:rPr lang="en-US" sz="1200" b="1"/>
              <a:t>Mitigation Strategies</a:t>
            </a:r>
          </a:p>
          <a:p>
            <a:pPr marL="0" lvl="1" indent="0">
              <a:buNone/>
            </a:pPr>
            <a:r>
              <a:rPr lang="en-US" sz="1200"/>
              <a:t>Implementing effective training and validation protocols can substantially reduce the risk of hallucinations in AI systems.</a:t>
            </a:r>
          </a:p>
        </p:txBody>
      </p:sp>
      <p:pic>
        <p:nvPicPr>
          <p:cNvPr id="6" name="Content Placeholder 5" descr="The robot manages interactive system. Robot technology will soon take the place of people.">
            <a:extLst>
              <a:ext uri="{FF2B5EF4-FFF2-40B4-BE49-F238E27FC236}">
                <a16:creationId xmlns:a16="http://schemas.microsoft.com/office/drawing/2014/main" id="{C578DEFE-7B73-48F2-AE1A-1BCEFB854EAB}"/>
              </a:ext>
            </a:extLst>
          </p:cNvPr>
          <p:cNvPicPr>
            <a:picLocks noGrp="1" noChangeAspect="1"/>
          </p:cNvPicPr>
          <p:nvPr>
            <p:ph sz="half" idx="2"/>
          </p:nvPr>
        </p:nvPicPr>
        <p:blipFill>
          <a:blip r:embed="rId3"/>
          <a:stretch>
            <a:fillRect/>
          </a:stretch>
        </p:blipFill>
        <p:spPr>
          <a:xfrm>
            <a:off x="5872808" y="1920875"/>
            <a:ext cx="4348458" cy="3913188"/>
          </a:xfrm>
          <a:noFill/>
        </p:spPr>
      </p:pic>
      <p:sp>
        <p:nvSpPr>
          <p:cNvPr id="5" name="Slide Number Placeholder 4">
            <a:extLst>
              <a:ext uri="{FF2B5EF4-FFF2-40B4-BE49-F238E27FC236}">
                <a16:creationId xmlns:a16="http://schemas.microsoft.com/office/drawing/2014/main" id="{155CE6B8-CF05-CDF3-509B-50B9423E20F0}"/>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10</a:t>
            </a:fld>
            <a:endParaRPr lang="en-US" sz="900"/>
          </a:p>
        </p:txBody>
      </p:sp>
    </p:spTree>
    <p:extLst>
      <p:ext uri="{BB962C8B-B14F-4D97-AF65-F5344CB8AC3E}">
        <p14:creationId xmlns:p14="http://schemas.microsoft.com/office/powerpoint/2010/main" val="1310917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2BA67-A0C2-3F3C-5ED8-E901E616084E}"/>
              </a:ext>
            </a:extLst>
          </p:cNvPr>
          <p:cNvSpPr>
            <a:spLocks noGrp="1"/>
          </p:cNvSpPr>
          <p:nvPr>
            <p:ph type="ctrTitle"/>
          </p:nvPr>
        </p:nvSpPr>
        <p:spPr/>
        <p:txBody>
          <a:bodyPr anchor="ctr">
            <a:normAutofit/>
          </a:bodyPr>
          <a:lstStyle/>
          <a:p>
            <a:r>
              <a:rPr lang="en-IN"/>
              <a:t>Hallucinations in Large Language Models (LLMs)</a:t>
            </a:r>
          </a:p>
        </p:txBody>
      </p:sp>
    </p:spTree>
    <p:extLst>
      <p:ext uri="{BB962C8B-B14F-4D97-AF65-F5344CB8AC3E}">
        <p14:creationId xmlns:p14="http://schemas.microsoft.com/office/powerpoint/2010/main" val="222051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CE00-442D-5341-DF76-A8571DE9CD07}"/>
              </a:ext>
            </a:extLst>
          </p:cNvPr>
          <p:cNvSpPr>
            <a:spLocks noGrp="1"/>
          </p:cNvSpPr>
          <p:nvPr>
            <p:ph type="title"/>
          </p:nvPr>
        </p:nvSpPr>
        <p:spPr/>
        <p:txBody>
          <a:bodyPr anchor="b">
            <a:normAutofit/>
          </a:bodyPr>
          <a:lstStyle/>
          <a:p>
            <a:r>
              <a:rPr lang="en-IN"/>
              <a:t>Mechanisms of Hallucinations in LLMs</a:t>
            </a:r>
          </a:p>
        </p:txBody>
      </p:sp>
      <p:sp>
        <p:nvSpPr>
          <p:cNvPr id="4" name="Content Placeholder 3">
            <a:extLst>
              <a:ext uri="{FF2B5EF4-FFF2-40B4-BE49-F238E27FC236}">
                <a16:creationId xmlns:a16="http://schemas.microsoft.com/office/drawing/2014/main" id="{C7F16E57-FCAE-ED01-321C-86E661FE7841}"/>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300" b="1"/>
              <a:t>Data Pattern Reliance</a:t>
            </a:r>
          </a:p>
          <a:p>
            <a:pPr marL="0" lvl="1" indent="0">
              <a:buNone/>
            </a:pPr>
            <a:r>
              <a:rPr lang="en-US" sz="1300"/>
              <a:t>LLMs depend on recognizing patterns in data, which can lead to incorrect outputs or hallucinations.</a:t>
            </a:r>
          </a:p>
          <a:p>
            <a:pPr marL="0" indent="0">
              <a:spcBef>
                <a:spcPts val="2500"/>
              </a:spcBef>
              <a:buNone/>
            </a:pPr>
            <a:r>
              <a:rPr lang="en-US" sz="1300" b="1"/>
              <a:t>Factual Understanding Limitations</a:t>
            </a:r>
          </a:p>
          <a:p>
            <a:pPr marL="0" lvl="1" indent="0">
              <a:buNone/>
            </a:pPr>
            <a:r>
              <a:rPr lang="en-US" sz="1300"/>
              <a:t>The lack of true understanding of facts contributes to the generation of hallucinated content in LLMs.</a:t>
            </a:r>
          </a:p>
          <a:p>
            <a:pPr marL="0" indent="0">
              <a:spcBef>
                <a:spcPts val="2500"/>
              </a:spcBef>
              <a:buNone/>
            </a:pPr>
            <a:r>
              <a:rPr lang="en-US" sz="1300" b="1"/>
              <a:t>Developing Solutions</a:t>
            </a:r>
          </a:p>
          <a:p>
            <a:pPr marL="0" lvl="1" indent="0">
              <a:buNone/>
            </a:pPr>
            <a:r>
              <a:rPr lang="en-US" sz="1300"/>
              <a:t>Understanding the mechanisms of hallucinations is crucial for developing effective solutions to mitigate them in LLMs.</a:t>
            </a:r>
          </a:p>
        </p:txBody>
      </p:sp>
      <p:pic>
        <p:nvPicPr>
          <p:cNvPr id="6" name="Content Placeholder 5" descr="Multi colored cables or silicon tubes with mask alpha channel">
            <a:extLst>
              <a:ext uri="{FF2B5EF4-FFF2-40B4-BE49-F238E27FC236}">
                <a16:creationId xmlns:a16="http://schemas.microsoft.com/office/drawing/2014/main" id="{5F56E510-8087-44B9-A3A6-194869CFFBC2}"/>
              </a:ext>
            </a:extLst>
          </p:cNvPr>
          <p:cNvPicPr>
            <a:picLocks noGrp="1" noChangeAspect="1"/>
          </p:cNvPicPr>
          <p:nvPr>
            <p:ph sz="half" idx="2"/>
          </p:nvPr>
        </p:nvPicPr>
        <p:blipFill>
          <a:blip r:embed="rId3"/>
          <a:stretch>
            <a:fillRect/>
          </a:stretch>
        </p:blipFill>
        <p:spPr>
          <a:xfrm>
            <a:off x="5600698" y="1920875"/>
            <a:ext cx="4892679" cy="3913188"/>
          </a:xfrm>
          <a:noFill/>
        </p:spPr>
      </p:pic>
      <p:sp>
        <p:nvSpPr>
          <p:cNvPr id="5" name="Slide Number Placeholder 4">
            <a:extLst>
              <a:ext uri="{FF2B5EF4-FFF2-40B4-BE49-F238E27FC236}">
                <a16:creationId xmlns:a16="http://schemas.microsoft.com/office/drawing/2014/main" id="{C1178764-56A7-AA72-BBF9-EA8007417190}"/>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12</a:t>
            </a:fld>
            <a:endParaRPr lang="en-US" sz="900"/>
          </a:p>
        </p:txBody>
      </p:sp>
    </p:spTree>
    <p:extLst>
      <p:ext uri="{BB962C8B-B14F-4D97-AF65-F5344CB8AC3E}">
        <p14:creationId xmlns:p14="http://schemas.microsoft.com/office/powerpoint/2010/main" val="131984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0FA8-0012-08FB-5629-E3467F8D861E}"/>
              </a:ext>
            </a:extLst>
          </p:cNvPr>
          <p:cNvSpPr>
            <a:spLocks noGrp="1"/>
          </p:cNvSpPr>
          <p:nvPr>
            <p:ph type="title"/>
          </p:nvPr>
        </p:nvSpPr>
        <p:spPr/>
        <p:txBody>
          <a:bodyPr anchor="b">
            <a:normAutofit/>
          </a:bodyPr>
          <a:lstStyle/>
          <a:p>
            <a:r>
              <a:rPr lang="en-IN"/>
              <a:t>Case Studies and Examples</a:t>
            </a:r>
          </a:p>
        </p:txBody>
      </p:sp>
      <p:sp>
        <p:nvSpPr>
          <p:cNvPr id="4" name="Content Placeholder 3">
            <a:extLst>
              <a:ext uri="{FF2B5EF4-FFF2-40B4-BE49-F238E27FC236}">
                <a16:creationId xmlns:a16="http://schemas.microsoft.com/office/drawing/2014/main" id="{7DB59728-BD02-6E58-E160-471B03EF1AB7}"/>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Understanding Hallucinations</a:t>
            </a:r>
          </a:p>
          <a:p>
            <a:pPr marL="0" lvl="1" indent="0">
              <a:buNone/>
            </a:pPr>
            <a:r>
              <a:rPr lang="en-US" sz="1200"/>
              <a:t>Hallucinations in LLMs refer to the generation of inaccurate or nonsensical outputs, showcasing their limitations in understanding context.</a:t>
            </a:r>
          </a:p>
          <a:p>
            <a:pPr marL="0" indent="0">
              <a:spcBef>
                <a:spcPts val="2500"/>
              </a:spcBef>
              <a:buNone/>
            </a:pPr>
            <a:r>
              <a:rPr lang="en-US" sz="1200" b="1"/>
              <a:t>Case Study Insights</a:t>
            </a:r>
          </a:p>
          <a:p>
            <a:pPr marL="0" lvl="1" indent="0">
              <a:buNone/>
            </a:pPr>
            <a:r>
              <a:rPr lang="en-US" sz="1200"/>
              <a:t>Various case studies provide insights into how hallucinations can manifest in real-world applications, leading to unpredictable outcomes.</a:t>
            </a:r>
          </a:p>
          <a:p>
            <a:pPr marL="0" indent="0">
              <a:spcBef>
                <a:spcPts val="2500"/>
              </a:spcBef>
              <a:buNone/>
            </a:pPr>
            <a:r>
              <a:rPr lang="en-US" sz="1200" b="1"/>
              <a:t>Consequences of Hallucinations</a:t>
            </a:r>
          </a:p>
          <a:p>
            <a:pPr marL="0" lvl="1" indent="0">
              <a:buNone/>
            </a:pPr>
            <a:r>
              <a:rPr lang="en-US" sz="1200"/>
              <a:t>The potential consequences of hallucinations in LLMs can impact decision-making and trust in AI systems across various sectors.</a:t>
            </a:r>
          </a:p>
        </p:txBody>
      </p:sp>
      <p:pic>
        <p:nvPicPr>
          <p:cNvPr id="6" name="Content Placeholder 5" descr="Abstract humanoid head.">
            <a:extLst>
              <a:ext uri="{FF2B5EF4-FFF2-40B4-BE49-F238E27FC236}">
                <a16:creationId xmlns:a16="http://schemas.microsoft.com/office/drawing/2014/main" id="{628B9577-E064-4431-95E9-427E268D2878}"/>
              </a:ext>
            </a:extLst>
          </p:cNvPr>
          <p:cNvPicPr>
            <a:picLocks noGrp="1" noChangeAspect="1"/>
          </p:cNvPicPr>
          <p:nvPr>
            <p:ph sz="half" idx="2"/>
          </p:nvPr>
        </p:nvPicPr>
        <p:blipFill>
          <a:blip r:embed="rId3"/>
          <a:stretch/>
        </p:blipFill>
        <p:spPr>
          <a:xfrm>
            <a:off x="5109278" y="1920875"/>
            <a:ext cx="5875519" cy="3913188"/>
          </a:xfrm>
          <a:noFill/>
        </p:spPr>
      </p:pic>
      <p:sp>
        <p:nvSpPr>
          <p:cNvPr id="5" name="Slide Number Placeholder 4">
            <a:extLst>
              <a:ext uri="{FF2B5EF4-FFF2-40B4-BE49-F238E27FC236}">
                <a16:creationId xmlns:a16="http://schemas.microsoft.com/office/drawing/2014/main" id="{D082D300-ABD3-2BDA-FD23-64E46B8F5FE6}"/>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13</a:t>
            </a:fld>
            <a:endParaRPr lang="en-US" sz="900"/>
          </a:p>
        </p:txBody>
      </p:sp>
    </p:spTree>
    <p:extLst>
      <p:ext uri="{BB962C8B-B14F-4D97-AF65-F5344CB8AC3E}">
        <p14:creationId xmlns:p14="http://schemas.microsoft.com/office/powerpoint/2010/main" val="2069298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68EC8-48C2-4B49-DFCC-5A90E55920BA}"/>
              </a:ext>
            </a:extLst>
          </p:cNvPr>
          <p:cNvSpPr>
            <a:spLocks noGrp="1"/>
          </p:cNvSpPr>
          <p:nvPr>
            <p:ph type="title"/>
          </p:nvPr>
        </p:nvSpPr>
        <p:spPr/>
        <p:txBody>
          <a:bodyPr anchor="b">
            <a:normAutofit/>
          </a:bodyPr>
          <a:lstStyle/>
          <a:p>
            <a:r>
              <a:rPr lang="en-IN"/>
              <a:t>Consequences of LLM Hallucinations</a:t>
            </a:r>
          </a:p>
        </p:txBody>
      </p:sp>
      <p:sp>
        <p:nvSpPr>
          <p:cNvPr id="4" name="Content Placeholder 3">
            <a:extLst>
              <a:ext uri="{FF2B5EF4-FFF2-40B4-BE49-F238E27FC236}">
                <a16:creationId xmlns:a16="http://schemas.microsoft.com/office/drawing/2014/main" id="{76460F98-DBA1-3F1E-EB6B-280CB3D8D4B8}"/>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Misinformation Risk</a:t>
            </a:r>
          </a:p>
          <a:p>
            <a:pPr marL="0" lvl="1" indent="0">
              <a:buNone/>
            </a:pPr>
            <a:r>
              <a:rPr lang="en-US" sz="1200"/>
              <a:t>Hallucinations in LLMs can lead to the spread of misinformation, which can misguide users and create confusion.</a:t>
            </a:r>
          </a:p>
          <a:p>
            <a:pPr marL="0" indent="0">
              <a:spcBef>
                <a:spcPts val="2500"/>
              </a:spcBef>
              <a:buNone/>
            </a:pPr>
            <a:r>
              <a:rPr lang="en-US" sz="1200" b="1"/>
              <a:t>User Interaction Misunderstandings</a:t>
            </a:r>
          </a:p>
          <a:p>
            <a:pPr marL="0" lvl="1" indent="0">
              <a:buNone/>
            </a:pPr>
            <a:r>
              <a:rPr lang="en-US" sz="1200"/>
              <a:t>Misunderstandings during user interactions can arise from hallucinations, diminishing trust in AI systems and their outputs.</a:t>
            </a:r>
          </a:p>
          <a:p>
            <a:pPr marL="0" indent="0">
              <a:spcBef>
                <a:spcPts val="2500"/>
              </a:spcBef>
              <a:buNone/>
            </a:pPr>
            <a:r>
              <a:rPr lang="en-US" sz="1200" b="1"/>
              <a:t>Responsible AI Deployment</a:t>
            </a:r>
          </a:p>
          <a:p>
            <a:pPr marL="0" lvl="1" indent="0">
              <a:buNone/>
            </a:pPr>
            <a:r>
              <a:rPr lang="en-US" sz="1200"/>
              <a:t>Addressing hallucinations is critical for the responsible deployment of AI technologies, ensuring they serve users effectively.</a:t>
            </a:r>
          </a:p>
        </p:txBody>
      </p:sp>
      <p:pic>
        <p:nvPicPr>
          <p:cNvPr id="6" name="Content Placeholder 5" descr="AI Artificial intelligence abstract neural network future technology internet of things big data">
            <a:extLst>
              <a:ext uri="{FF2B5EF4-FFF2-40B4-BE49-F238E27FC236}">
                <a16:creationId xmlns:a16="http://schemas.microsoft.com/office/drawing/2014/main" id="{2D4F8A24-79D4-4408-9D96-FEB1970BA74E}"/>
              </a:ext>
            </a:extLst>
          </p:cNvPr>
          <p:cNvPicPr>
            <a:picLocks noGrp="1" noChangeAspect="1"/>
          </p:cNvPicPr>
          <p:nvPr>
            <p:ph sz="half" idx="2"/>
          </p:nvPr>
        </p:nvPicPr>
        <p:blipFill>
          <a:blip r:embed="rId3"/>
          <a:stretch>
            <a:fillRect/>
          </a:stretch>
        </p:blipFill>
        <p:spPr>
          <a:xfrm>
            <a:off x="5438245" y="1920875"/>
            <a:ext cx="5217584" cy="3913188"/>
          </a:xfrm>
          <a:noFill/>
        </p:spPr>
      </p:pic>
      <p:sp>
        <p:nvSpPr>
          <p:cNvPr id="5" name="Slide Number Placeholder 4">
            <a:extLst>
              <a:ext uri="{FF2B5EF4-FFF2-40B4-BE49-F238E27FC236}">
                <a16:creationId xmlns:a16="http://schemas.microsoft.com/office/drawing/2014/main" id="{9E312AC7-49BA-E15B-D3B9-1730DDB9D628}"/>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14</a:t>
            </a:fld>
            <a:endParaRPr lang="en-US" sz="900"/>
          </a:p>
        </p:txBody>
      </p:sp>
    </p:spTree>
    <p:extLst>
      <p:ext uri="{BB962C8B-B14F-4D97-AF65-F5344CB8AC3E}">
        <p14:creationId xmlns:p14="http://schemas.microsoft.com/office/powerpoint/2010/main" val="1132552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0AE6B-577C-24B3-E6F2-48722B39FB04}"/>
              </a:ext>
            </a:extLst>
          </p:cNvPr>
          <p:cNvSpPr>
            <a:spLocks noGrp="1"/>
          </p:cNvSpPr>
          <p:nvPr>
            <p:ph type="ctrTitle"/>
          </p:nvPr>
        </p:nvSpPr>
        <p:spPr/>
        <p:txBody>
          <a:bodyPr anchor="ctr">
            <a:normAutofit/>
          </a:bodyPr>
          <a:lstStyle/>
          <a:p>
            <a:r>
              <a:rPr lang="en-IN"/>
              <a:t>Mitigation Strategies for AI Hallucinations</a:t>
            </a:r>
          </a:p>
        </p:txBody>
      </p:sp>
    </p:spTree>
    <p:extLst>
      <p:ext uri="{BB962C8B-B14F-4D97-AF65-F5344CB8AC3E}">
        <p14:creationId xmlns:p14="http://schemas.microsoft.com/office/powerpoint/2010/main" val="155500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AC1B-A12A-06DD-5CC4-7EF7C4158A92}"/>
              </a:ext>
            </a:extLst>
          </p:cNvPr>
          <p:cNvSpPr>
            <a:spLocks noGrp="1"/>
          </p:cNvSpPr>
          <p:nvPr>
            <p:ph type="title"/>
          </p:nvPr>
        </p:nvSpPr>
        <p:spPr/>
        <p:txBody>
          <a:bodyPr anchor="b">
            <a:normAutofit/>
          </a:bodyPr>
          <a:lstStyle/>
          <a:p>
            <a:r>
              <a:rPr lang="en-IN"/>
              <a:t>Improving Data Quality and Preprocessing</a:t>
            </a:r>
          </a:p>
        </p:txBody>
      </p:sp>
      <p:sp>
        <p:nvSpPr>
          <p:cNvPr id="4" name="Content Placeholder 3">
            <a:extLst>
              <a:ext uri="{FF2B5EF4-FFF2-40B4-BE49-F238E27FC236}">
                <a16:creationId xmlns:a16="http://schemas.microsoft.com/office/drawing/2014/main" id="{CB29568C-A936-8FA5-8738-84B315719BD9}"/>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300" b="1"/>
              <a:t>Importance of Data Quality</a:t>
            </a:r>
          </a:p>
          <a:p>
            <a:pPr marL="0" lvl="1" indent="0">
              <a:buNone/>
            </a:pPr>
            <a:r>
              <a:rPr lang="en-US" sz="1300"/>
              <a:t>High-quality training data is crucial for building reliable models and reducing the risk of hallucinations.</a:t>
            </a:r>
          </a:p>
          <a:p>
            <a:pPr marL="0" indent="0">
              <a:spcBef>
                <a:spcPts val="2500"/>
              </a:spcBef>
              <a:buNone/>
            </a:pPr>
            <a:r>
              <a:rPr lang="en-US" sz="1300" b="1"/>
              <a:t>Preprocessing Techniques</a:t>
            </a:r>
          </a:p>
          <a:p>
            <a:pPr marL="0" lvl="1" indent="0">
              <a:buNone/>
            </a:pPr>
            <a:r>
              <a:rPr lang="en-US" sz="1300"/>
              <a:t>Effective preprocessing techniques help clean and transform data, ensuring it is suitable for model training.</a:t>
            </a:r>
          </a:p>
          <a:p>
            <a:pPr marL="0" indent="0">
              <a:spcBef>
                <a:spcPts val="2500"/>
              </a:spcBef>
              <a:buNone/>
            </a:pPr>
            <a:r>
              <a:rPr lang="en-US" sz="1300" b="1"/>
              <a:t>Reducing Hallucinations</a:t>
            </a:r>
          </a:p>
          <a:p>
            <a:pPr marL="0" lvl="1" indent="0">
              <a:buNone/>
            </a:pPr>
            <a:r>
              <a:rPr lang="en-US" sz="1300"/>
              <a:t>By enhancing data quality and preprocessing, we can significantly reduce hallucinations in AI models.</a:t>
            </a:r>
          </a:p>
        </p:txBody>
      </p:sp>
      <p:pic>
        <p:nvPicPr>
          <p:cNvPr id="6" name="Content Placeholder 5" descr="Cloud computing concept isolated on white background">
            <a:extLst>
              <a:ext uri="{FF2B5EF4-FFF2-40B4-BE49-F238E27FC236}">
                <a16:creationId xmlns:a16="http://schemas.microsoft.com/office/drawing/2014/main" id="{7C87A4C0-1F2B-442A-B727-4F08E81212A8}"/>
              </a:ext>
            </a:extLst>
          </p:cNvPr>
          <p:cNvPicPr>
            <a:picLocks noGrp="1" noChangeAspect="1"/>
          </p:cNvPicPr>
          <p:nvPr>
            <p:ph sz="half" idx="2"/>
          </p:nvPr>
        </p:nvPicPr>
        <p:blipFill>
          <a:blip r:embed="rId3"/>
          <a:stretch/>
        </p:blipFill>
        <p:spPr>
          <a:xfrm>
            <a:off x="5438245" y="1920875"/>
            <a:ext cx="5217584" cy="3913188"/>
          </a:xfrm>
          <a:noFill/>
        </p:spPr>
      </p:pic>
      <p:sp>
        <p:nvSpPr>
          <p:cNvPr id="5" name="Slide Number Placeholder 4">
            <a:extLst>
              <a:ext uri="{FF2B5EF4-FFF2-40B4-BE49-F238E27FC236}">
                <a16:creationId xmlns:a16="http://schemas.microsoft.com/office/drawing/2014/main" id="{2BE07C04-7758-1713-DAF9-F7FDC9161AEB}"/>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16</a:t>
            </a:fld>
            <a:endParaRPr lang="en-US" sz="900"/>
          </a:p>
        </p:txBody>
      </p:sp>
    </p:spTree>
    <p:extLst>
      <p:ext uri="{BB962C8B-B14F-4D97-AF65-F5344CB8AC3E}">
        <p14:creationId xmlns:p14="http://schemas.microsoft.com/office/powerpoint/2010/main" val="107882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397C7-431A-3173-10D3-ACBFB6AB7F22}"/>
              </a:ext>
            </a:extLst>
          </p:cNvPr>
          <p:cNvSpPr>
            <a:spLocks noGrp="1"/>
          </p:cNvSpPr>
          <p:nvPr>
            <p:ph type="title"/>
          </p:nvPr>
        </p:nvSpPr>
        <p:spPr/>
        <p:txBody>
          <a:bodyPr anchor="b">
            <a:normAutofit/>
          </a:bodyPr>
          <a:lstStyle/>
          <a:p>
            <a:r>
              <a:rPr lang="en-IN"/>
              <a:t>Enhancing Model Interpretability</a:t>
            </a:r>
          </a:p>
        </p:txBody>
      </p:sp>
      <p:sp>
        <p:nvSpPr>
          <p:cNvPr id="4" name="Content Placeholder 3">
            <a:extLst>
              <a:ext uri="{FF2B5EF4-FFF2-40B4-BE49-F238E27FC236}">
                <a16:creationId xmlns:a16="http://schemas.microsoft.com/office/drawing/2014/main" id="{6D96087F-3078-7EF7-63EB-7A218838E60F}"/>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Understanding AI Hallucinations</a:t>
            </a:r>
          </a:p>
          <a:p>
            <a:pPr marL="0" lvl="1" indent="0">
              <a:buNone/>
            </a:pPr>
            <a:r>
              <a:rPr lang="en-US" sz="1400"/>
              <a:t>Enhancing interpretability helps developers identify and understand the causes of AI model hallucinations.</a:t>
            </a:r>
          </a:p>
          <a:p>
            <a:pPr marL="0" indent="0">
              <a:spcBef>
                <a:spcPts val="2500"/>
              </a:spcBef>
              <a:buNone/>
            </a:pPr>
            <a:r>
              <a:rPr lang="en-US" sz="1400" b="1"/>
              <a:t>Reliable Outputs</a:t>
            </a:r>
          </a:p>
          <a:p>
            <a:pPr marL="0" lvl="1" indent="0">
              <a:buNone/>
            </a:pPr>
            <a:r>
              <a:rPr lang="en-US" sz="1400"/>
              <a:t>Improved model interpretability leads to more reliable outputs, making AI systems trustworthy and efficient.</a:t>
            </a:r>
          </a:p>
          <a:p>
            <a:pPr marL="0" indent="0">
              <a:spcBef>
                <a:spcPts val="2500"/>
              </a:spcBef>
              <a:buNone/>
            </a:pPr>
            <a:r>
              <a:rPr lang="en-US" sz="1400" b="1"/>
              <a:t>Rectifying Issues</a:t>
            </a:r>
          </a:p>
          <a:p>
            <a:pPr marL="0" lvl="1" indent="0">
              <a:buNone/>
            </a:pPr>
            <a:r>
              <a:rPr lang="en-US" sz="1400"/>
              <a:t>Understanding the reasons behind model decisions allows for timely rectification of errors and biases.</a:t>
            </a:r>
          </a:p>
        </p:txBody>
      </p:sp>
      <p:pic>
        <p:nvPicPr>
          <p:cNvPr id="6" name="Content Placeholder 5"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8E33F525-422B-4CC8-B340-1B8E63943DF2}"/>
              </a:ext>
            </a:extLst>
          </p:cNvPr>
          <p:cNvPicPr>
            <a:picLocks noGrp="1" noChangeAspect="1"/>
          </p:cNvPicPr>
          <p:nvPr>
            <p:ph sz="half" idx="2"/>
          </p:nvPr>
        </p:nvPicPr>
        <p:blipFill>
          <a:blip r:embed="rId3"/>
          <a:stretch>
            <a:fillRect/>
          </a:stretch>
        </p:blipFill>
        <p:spPr>
          <a:xfrm>
            <a:off x="4737100" y="2131994"/>
            <a:ext cx="6619875" cy="3490949"/>
          </a:xfrm>
          <a:noFill/>
        </p:spPr>
      </p:pic>
      <p:sp>
        <p:nvSpPr>
          <p:cNvPr id="5" name="Slide Number Placeholder 4">
            <a:extLst>
              <a:ext uri="{FF2B5EF4-FFF2-40B4-BE49-F238E27FC236}">
                <a16:creationId xmlns:a16="http://schemas.microsoft.com/office/drawing/2014/main" id="{B9E31ACC-D6AB-1744-802B-DE3B3C7E5246}"/>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17</a:t>
            </a:fld>
            <a:endParaRPr lang="en-US" sz="900"/>
          </a:p>
        </p:txBody>
      </p:sp>
    </p:spTree>
    <p:extLst>
      <p:ext uri="{BB962C8B-B14F-4D97-AF65-F5344CB8AC3E}">
        <p14:creationId xmlns:p14="http://schemas.microsoft.com/office/powerpoint/2010/main" val="1690560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FC241-A70D-A003-D327-2316DE9916A7}"/>
              </a:ext>
            </a:extLst>
          </p:cNvPr>
          <p:cNvSpPr>
            <a:spLocks noGrp="1"/>
          </p:cNvSpPr>
          <p:nvPr>
            <p:ph type="title"/>
          </p:nvPr>
        </p:nvSpPr>
        <p:spPr/>
        <p:txBody>
          <a:bodyPr anchor="b">
            <a:normAutofit/>
          </a:bodyPr>
          <a:lstStyle/>
          <a:p>
            <a:r>
              <a:rPr lang="en-IN"/>
              <a:t>Advanced Validation and Testing Techniques</a:t>
            </a:r>
          </a:p>
        </p:txBody>
      </p:sp>
      <p:pic>
        <p:nvPicPr>
          <p:cNvPr id="6" name="Content Placeholder 5">
            <a:extLst>
              <a:ext uri="{FF2B5EF4-FFF2-40B4-BE49-F238E27FC236}">
                <a16:creationId xmlns:a16="http://schemas.microsoft.com/office/drawing/2014/main" id="{F53CC811-6109-4CCA-8F81-F11D7C618F1F}"/>
              </a:ext>
            </a:extLst>
          </p:cNvPr>
          <p:cNvPicPr>
            <a:picLocks noGrp="1" noChangeAspect="1"/>
          </p:cNvPicPr>
          <p:nvPr>
            <p:ph sz="half" idx="1"/>
          </p:nvPr>
        </p:nvPicPr>
        <p:blipFill>
          <a:blip r:embed="rId3"/>
          <a:stretch/>
        </p:blipFill>
        <p:spPr>
          <a:xfrm>
            <a:off x="1096963" y="3263950"/>
            <a:ext cx="3109912" cy="1749325"/>
          </a:xfrm>
          <a:noFill/>
        </p:spPr>
      </p:pic>
      <p:sp>
        <p:nvSpPr>
          <p:cNvPr id="4" name="Content Placeholder 3">
            <a:extLst>
              <a:ext uri="{FF2B5EF4-FFF2-40B4-BE49-F238E27FC236}">
                <a16:creationId xmlns:a16="http://schemas.microsoft.com/office/drawing/2014/main" id="{12CDBA5E-1006-B1FB-2691-B3CC3E6F475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Importance of Validation</a:t>
            </a:r>
          </a:p>
          <a:p>
            <a:pPr marL="0" lvl="1" indent="0">
              <a:buNone/>
            </a:pPr>
            <a:r>
              <a:rPr lang="en-US" sz="1400"/>
              <a:t>Advanced validation techniques are crucial in identifying issues in AI systems prior to deployment, enhancing reliability.</a:t>
            </a:r>
          </a:p>
          <a:p>
            <a:pPr marL="0" indent="0">
              <a:spcBef>
                <a:spcPts val="2500"/>
              </a:spcBef>
              <a:buNone/>
            </a:pPr>
            <a:r>
              <a:rPr lang="en-US" sz="1400" b="1"/>
              <a:t>Addressing Hallucinations</a:t>
            </a:r>
          </a:p>
          <a:p>
            <a:pPr marL="0" lvl="1" indent="0">
              <a:buNone/>
            </a:pPr>
            <a:r>
              <a:rPr lang="en-US" sz="1400"/>
              <a:t>Identifying potential hallucinations ensures that AI systems provide accurate and reliable outcomes, improving user trust.</a:t>
            </a:r>
          </a:p>
          <a:p>
            <a:pPr marL="0" indent="0">
              <a:spcBef>
                <a:spcPts val="2500"/>
              </a:spcBef>
              <a:buNone/>
            </a:pPr>
            <a:r>
              <a:rPr lang="en-US" sz="1400" b="1"/>
              <a:t>Robust Testing Methodologies</a:t>
            </a:r>
          </a:p>
          <a:p>
            <a:pPr marL="0" lvl="1" indent="0">
              <a:buNone/>
            </a:pPr>
            <a:r>
              <a:rPr lang="en-US" sz="1400"/>
              <a:t>Implementing advanced testing methodologies leads to stronger AI systems and reduces the risk of failure.</a:t>
            </a:r>
          </a:p>
        </p:txBody>
      </p:sp>
      <p:sp>
        <p:nvSpPr>
          <p:cNvPr id="5" name="Slide Number Placeholder 4">
            <a:extLst>
              <a:ext uri="{FF2B5EF4-FFF2-40B4-BE49-F238E27FC236}">
                <a16:creationId xmlns:a16="http://schemas.microsoft.com/office/drawing/2014/main" id="{AE2B9E4D-F35E-7075-7213-6548BDBBE1F1}"/>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18</a:t>
            </a:fld>
            <a:endParaRPr lang="en-US" sz="900"/>
          </a:p>
        </p:txBody>
      </p:sp>
    </p:spTree>
    <p:extLst>
      <p:ext uri="{BB962C8B-B14F-4D97-AF65-F5344CB8AC3E}">
        <p14:creationId xmlns:p14="http://schemas.microsoft.com/office/powerpoint/2010/main" val="3858567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DA288-4FF8-3B7B-2577-C2287CA3DA33}"/>
              </a:ext>
            </a:extLst>
          </p:cNvPr>
          <p:cNvSpPr>
            <a:spLocks noGrp="1"/>
          </p:cNvSpPr>
          <p:nvPr>
            <p:ph type="ctrTitle"/>
          </p:nvPr>
        </p:nvSpPr>
        <p:spPr/>
        <p:txBody>
          <a:bodyPr anchor="ctr">
            <a:normAutofit/>
          </a:bodyPr>
          <a:lstStyle/>
          <a:p>
            <a:r>
              <a:rPr lang="en-IN"/>
              <a:t>Future Directions and Ethical Considerations</a:t>
            </a:r>
          </a:p>
        </p:txBody>
      </p:sp>
    </p:spTree>
    <p:extLst>
      <p:ext uri="{BB962C8B-B14F-4D97-AF65-F5344CB8AC3E}">
        <p14:creationId xmlns:p14="http://schemas.microsoft.com/office/powerpoint/2010/main" val="3087162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429F5-A0C0-39B1-4AFB-52BBCB96997D}"/>
              </a:ext>
            </a:extLst>
          </p:cNvPr>
          <p:cNvSpPr>
            <a:spLocks noGrp="1"/>
          </p:cNvSpPr>
          <p:nvPr>
            <p:ph type="title"/>
          </p:nvPr>
        </p:nvSpPr>
        <p:spPr>
          <a:xfrm>
            <a:off x="838200" y="365125"/>
            <a:ext cx="10515600" cy="1325563"/>
          </a:xfrm>
        </p:spPr>
        <p:txBody>
          <a:bodyPr anchor="ctr">
            <a:normAutofit/>
          </a:bodyPr>
          <a:lstStyle/>
          <a:p>
            <a:r>
              <a:rPr lang="en-IN" dirty="0"/>
              <a:t>Agenda Items</a:t>
            </a:r>
          </a:p>
        </p:txBody>
      </p:sp>
      <p:sp>
        <p:nvSpPr>
          <p:cNvPr id="3" name="Content Placeholder 2">
            <a:extLst>
              <a:ext uri="{FF2B5EF4-FFF2-40B4-BE49-F238E27FC236}">
                <a16:creationId xmlns:a16="http://schemas.microsoft.com/office/drawing/2014/main" id="{DE124D79-CE2E-268E-5C33-0782C88F4D79}"/>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838200" y="1825625"/>
            <a:ext cx="10515600" cy="4351338"/>
          </a:xfrm>
        </p:spPr>
        <p:txBody>
          <a:bodyPr>
            <a:normAutofit/>
          </a:bodyPr>
          <a:lstStyle/>
          <a:p>
            <a:pPr marL="342900" indent="-342900">
              <a:buFont typeface="Arial" panose="020B0604020202020204" pitchFamily="34" charset="0"/>
              <a:buChar char="•"/>
            </a:pPr>
            <a:r>
              <a:rPr lang="en-US" dirty="0"/>
              <a:t>Introduction to Hallucinations in AI</a:t>
            </a:r>
          </a:p>
          <a:p>
            <a:pPr marL="342900" indent="-342900">
              <a:buFont typeface="Arial" panose="020B0604020202020204" pitchFamily="34" charset="0"/>
              <a:buChar char="•"/>
            </a:pPr>
            <a:r>
              <a:rPr lang="en-US" dirty="0"/>
              <a:t>Causes of Hallucinations in AI and ML Models</a:t>
            </a:r>
          </a:p>
          <a:p>
            <a:pPr marL="342900" indent="-342900">
              <a:buFont typeface="Arial" panose="020B0604020202020204" pitchFamily="34" charset="0"/>
              <a:buChar char="•"/>
            </a:pPr>
            <a:r>
              <a:rPr lang="en-US" dirty="0"/>
              <a:t>Hallucinations in Large Language Models (LLMs)</a:t>
            </a:r>
          </a:p>
          <a:p>
            <a:pPr marL="342900" indent="-342900">
              <a:buFont typeface="Arial" panose="020B0604020202020204" pitchFamily="34" charset="0"/>
              <a:buChar char="•"/>
            </a:pPr>
            <a:r>
              <a:rPr lang="en-US" dirty="0"/>
              <a:t>Mitigation Strategies for AI Hallucinations</a:t>
            </a:r>
          </a:p>
          <a:p>
            <a:pPr marL="342900" indent="-342900">
              <a:buFont typeface="Arial" panose="020B0604020202020204" pitchFamily="34" charset="0"/>
              <a:buChar char="•"/>
            </a:pPr>
            <a:r>
              <a:rPr lang="en-US" dirty="0"/>
              <a:t>Future Directions and Ethical Considerations</a:t>
            </a:r>
            <a:endParaRPr lang="en-IN" dirty="0"/>
          </a:p>
        </p:txBody>
      </p:sp>
      <p:sp>
        <p:nvSpPr>
          <p:cNvPr id="9" name="Slide Number Placeholder 3">
            <a:extLst>
              <a:ext uri="{FF2B5EF4-FFF2-40B4-BE49-F238E27FC236}">
                <a16:creationId xmlns:a16="http://schemas.microsoft.com/office/drawing/2014/main" id="{AFE9E283-FE37-3BC3-6ACB-26F06EBE630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BD12358-51D2-46B3-9BDE-DF29528B9454}" type="slidenum">
              <a:rPr lang="en-US" smtClean="0"/>
              <a:pPr>
                <a:spcAft>
                  <a:spcPts val="600"/>
                </a:spcAft>
              </a:pPr>
              <a:t>2</a:t>
            </a:fld>
            <a:endParaRPr lang="en-US"/>
          </a:p>
        </p:txBody>
      </p:sp>
      <p:sp>
        <p:nvSpPr>
          <p:cNvPr id="4" name="Slide Number Placeholder 3" hidden="1">
            <a:extLst>
              <a:ext uri="{FF2B5EF4-FFF2-40B4-BE49-F238E27FC236}">
                <a16:creationId xmlns:a16="http://schemas.microsoft.com/office/drawing/2014/main" id="{BB52E819-EB93-C899-F852-3C7EB5C3BF66}"/>
              </a:ext>
            </a:extLst>
          </p:cNvPr>
          <p:cNvSpPr>
            <a:spLocks noGrp="1"/>
          </p:cNvSpPr>
          <p:nvPr>
            <p:ph type="sldNum" sz="quarter" idx="4294967295"/>
          </p:nvPr>
        </p:nvSpPr>
        <p:spPr>
          <a:xfrm>
            <a:off x="9448800" y="6562725"/>
            <a:ext cx="2743200" cy="228600"/>
          </a:xfrm>
        </p:spPr>
        <p:txBody>
          <a:bodyPr/>
          <a:lstStyle/>
          <a:p>
            <a:pPr>
              <a:spcAft>
                <a:spcPts val="600"/>
              </a:spcAft>
            </a:pPr>
            <a:fld id="{CBD12358-51D2-46B3-9BDE-DF29528B9454}" type="slidenum">
              <a:rPr lang="en-US" smtClean="0"/>
              <a:pPr>
                <a:spcAft>
                  <a:spcPts val="600"/>
                </a:spcAft>
              </a:pPr>
              <a:t>2</a:t>
            </a:fld>
            <a:endParaRPr lang="en-US"/>
          </a:p>
        </p:txBody>
      </p:sp>
    </p:spTree>
    <p:extLst>
      <p:ext uri="{BB962C8B-B14F-4D97-AF65-F5344CB8AC3E}">
        <p14:creationId xmlns:p14="http://schemas.microsoft.com/office/powerpoint/2010/main" val="260081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E03AF-2174-03C5-3D00-1D2F7FFA1311}"/>
              </a:ext>
            </a:extLst>
          </p:cNvPr>
          <p:cNvSpPr>
            <a:spLocks noGrp="1"/>
          </p:cNvSpPr>
          <p:nvPr>
            <p:ph type="title"/>
          </p:nvPr>
        </p:nvSpPr>
        <p:spPr/>
        <p:txBody>
          <a:bodyPr anchor="b">
            <a:normAutofit/>
          </a:bodyPr>
          <a:lstStyle/>
          <a:p>
            <a:r>
              <a:rPr lang="en-IN"/>
              <a:t>Future Research and Development</a:t>
            </a:r>
          </a:p>
        </p:txBody>
      </p:sp>
      <p:sp>
        <p:nvSpPr>
          <p:cNvPr id="4" name="Content Placeholder 3">
            <a:extLst>
              <a:ext uri="{FF2B5EF4-FFF2-40B4-BE49-F238E27FC236}">
                <a16:creationId xmlns:a16="http://schemas.microsoft.com/office/drawing/2014/main" id="{3E9084AE-8560-5581-3DCA-2BBFA311EA07}"/>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Resilient AI Systems</a:t>
            </a:r>
          </a:p>
          <a:p>
            <a:pPr marL="0" lvl="1" indent="0">
              <a:buNone/>
            </a:pPr>
            <a:r>
              <a:rPr lang="en-US" sz="1200"/>
              <a:t>Research should prioritize the development of AI systems that are resilient and robust against errors and hallucinations.</a:t>
            </a:r>
          </a:p>
          <a:p>
            <a:pPr marL="0" indent="0">
              <a:spcBef>
                <a:spcPts val="2500"/>
              </a:spcBef>
              <a:buNone/>
            </a:pPr>
            <a:r>
              <a:rPr lang="en-US" sz="1200" b="1"/>
              <a:t>Managing Hallucinations</a:t>
            </a:r>
          </a:p>
          <a:p>
            <a:pPr marL="0" lvl="1" indent="0">
              <a:buNone/>
            </a:pPr>
            <a:r>
              <a:rPr lang="en-US" sz="1200"/>
              <a:t>Future studies must focus on techniques to effectively manage and reduce hallucinations in AI systems, promoting accuracy and reliability.</a:t>
            </a:r>
          </a:p>
          <a:p>
            <a:pPr marL="0" indent="0">
              <a:spcBef>
                <a:spcPts val="2500"/>
              </a:spcBef>
              <a:buNone/>
            </a:pPr>
            <a:r>
              <a:rPr lang="en-US" sz="1200" b="1"/>
              <a:t>Safer Applications</a:t>
            </a:r>
          </a:p>
          <a:p>
            <a:pPr marL="0" lvl="1" indent="0">
              <a:buNone/>
            </a:pPr>
            <a:r>
              <a:rPr lang="en-US" sz="1200"/>
              <a:t>Ensuring safety in AI applications across various domains is paramount, requiring dedicated research efforts to prevent potential risks.</a:t>
            </a:r>
          </a:p>
        </p:txBody>
      </p:sp>
      <p:pic>
        <p:nvPicPr>
          <p:cNvPr id="6" name="Content Placeholder 5" descr="AI Artificial intelligence future technology learning innovation internet of things big data">
            <a:extLst>
              <a:ext uri="{FF2B5EF4-FFF2-40B4-BE49-F238E27FC236}">
                <a16:creationId xmlns:a16="http://schemas.microsoft.com/office/drawing/2014/main" id="{969EB7B8-45E1-4B86-8E3C-759EE64591A7}"/>
              </a:ext>
            </a:extLst>
          </p:cNvPr>
          <p:cNvPicPr>
            <a:picLocks noGrp="1" noChangeAspect="1"/>
          </p:cNvPicPr>
          <p:nvPr>
            <p:ph sz="half" idx="2"/>
          </p:nvPr>
        </p:nvPicPr>
        <p:blipFill>
          <a:blip r:embed="rId3"/>
          <a:stretch>
            <a:fillRect/>
          </a:stretch>
        </p:blipFill>
        <p:spPr>
          <a:xfrm>
            <a:off x="5111430" y="1920875"/>
            <a:ext cx="5871215" cy="3913188"/>
          </a:xfrm>
          <a:noFill/>
        </p:spPr>
      </p:pic>
      <p:sp>
        <p:nvSpPr>
          <p:cNvPr id="5" name="Slide Number Placeholder 4">
            <a:extLst>
              <a:ext uri="{FF2B5EF4-FFF2-40B4-BE49-F238E27FC236}">
                <a16:creationId xmlns:a16="http://schemas.microsoft.com/office/drawing/2014/main" id="{27F32007-6EF2-6D13-031E-6A97170DE445}"/>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20</a:t>
            </a:fld>
            <a:endParaRPr lang="en-US" sz="900"/>
          </a:p>
        </p:txBody>
      </p:sp>
    </p:spTree>
    <p:extLst>
      <p:ext uri="{BB962C8B-B14F-4D97-AF65-F5344CB8AC3E}">
        <p14:creationId xmlns:p14="http://schemas.microsoft.com/office/powerpoint/2010/main" val="874837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32E0D-75E9-54F4-F040-71D31E2AA12D}"/>
              </a:ext>
            </a:extLst>
          </p:cNvPr>
          <p:cNvSpPr>
            <a:spLocks noGrp="1"/>
          </p:cNvSpPr>
          <p:nvPr>
            <p:ph type="title"/>
          </p:nvPr>
        </p:nvSpPr>
        <p:spPr/>
        <p:txBody>
          <a:bodyPr anchor="b">
            <a:normAutofit/>
          </a:bodyPr>
          <a:lstStyle/>
          <a:p>
            <a:r>
              <a:rPr lang="en-IN"/>
              <a:t>Ethical Implications and Responsibilities</a:t>
            </a:r>
          </a:p>
        </p:txBody>
      </p:sp>
      <p:sp>
        <p:nvSpPr>
          <p:cNvPr id="4" name="Content Placeholder 3">
            <a:extLst>
              <a:ext uri="{FF2B5EF4-FFF2-40B4-BE49-F238E27FC236}">
                <a16:creationId xmlns:a16="http://schemas.microsoft.com/office/drawing/2014/main" id="{7A25DD05-37B9-2B6D-3A62-DB0F9A0C83AA}"/>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Understanding AI Hallucinations</a:t>
            </a:r>
          </a:p>
          <a:p>
            <a:pPr marL="0" lvl="1" indent="0">
              <a:buNone/>
            </a:pPr>
            <a:r>
              <a:rPr lang="en-US" sz="1200"/>
              <a:t>AI hallucinations can lead to misinformation and misunderstandings, emphasizing the need for ethical considerations in AI development.</a:t>
            </a:r>
          </a:p>
          <a:p>
            <a:pPr marL="0" indent="0">
              <a:spcBef>
                <a:spcPts val="2500"/>
              </a:spcBef>
              <a:buNone/>
            </a:pPr>
            <a:r>
              <a:rPr lang="en-US" sz="1200" b="1"/>
              <a:t>Developer Responsibilities</a:t>
            </a:r>
          </a:p>
          <a:p>
            <a:pPr marL="0" lvl="1" indent="0">
              <a:buNone/>
            </a:pPr>
            <a:r>
              <a:rPr lang="en-US" sz="1200"/>
              <a:t>Developers must prioritize ethical standards to create AI systems that minimize risks and enhance user trust.</a:t>
            </a:r>
          </a:p>
          <a:p>
            <a:pPr marL="0" indent="0">
              <a:spcBef>
                <a:spcPts val="2500"/>
              </a:spcBef>
              <a:buNone/>
            </a:pPr>
            <a:r>
              <a:rPr lang="en-US" sz="1200" b="1"/>
              <a:t>Promoting Trust in AI</a:t>
            </a:r>
          </a:p>
          <a:p>
            <a:pPr marL="0" lvl="1" indent="0">
              <a:buNone/>
            </a:pPr>
            <a:r>
              <a:rPr lang="en-US" sz="1200"/>
              <a:t>Organizations should implement practices that ensure transparency and reliability in AI systems to foster public trust.</a:t>
            </a:r>
          </a:p>
        </p:txBody>
      </p:sp>
      <p:pic>
        <p:nvPicPr>
          <p:cNvPr id="6" name="Content Placeholder 5" descr="http://kuaijibbs.com/istockphoto/banner/zhuce1.jpg ">
            <a:extLst>
              <a:ext uri="{FF2B5EF4-FFF2-40B4-BE49-F238E27FC236}">
                <a16:creationId xmlns:a16="http://schemas.microsoft.com/office/drawing/2014/main" id="{D47B2F83-A4B7-47A1-B3A8-DC834604951C}"/>
              </a:ext>
            </a:extLst>
          </p:cNvPr>
          <p:cNvPicPr>
            <a:picLocks noGrp="1" noChangeAspect="1"/>
          </p:cNvPicPr>
          <p:nvPr>
            <p:ph sz="half" idx="2"/>
          </p:nvPr>
        </p:nvPicPr>
        <p:blipFill>
          <a:blip r:embed="rId3"/>
          <a:stretch>
            <a:fillRect/>
          </a:stretch>
        </p:blipFill>
        <p:spPr>
          <a:xfrm>
            <a:off x="6090443" y="1920875"/>
            <a:ext cx="3913188" cy="3913188"/>
          </a:xfrm>
          <a:noFill/>
        </p:spPr>
      </p:pic>
      <p:sp>
        <p:nvSpPr>
          <p:cNvPr id="5" name="Slide Number Placeholder 4">
            <a:extLst>
              <a:ext uri="{FF2B5EF4-FFF2-40B4-BE49-F238E27FC236}">
                <a16:creationId xmlns:a16="http://schemas.microsoft.com/office/drawing/2014/main" id="{DEAC4D76-1FF1-1765-3089-68D5005F3F36}"/>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21</a:t>
            </a:fld>
            <a:endParaRPr lang="en-US" sz="900"/>
          </a:p>
        </p:txBody>
      </p:sp>
    </p:spTree>
    <p:extLst>
      <p:ext uri="{BB962C8B-B14F-4D97-AF65-F5344CB8AC3E}">
        <p14:creationId xmlns:p14="http://schemas.microsoft.com/office/powerpoint/2010/main" val="1122427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5C0F-036D-A4E6-8D0B-C0A84C1CD2D7}"/>
              </a:ext>
            </a:extLst>
          </p:cNvPr>
          <p:cNvSpPr>
            <a:spLocks noGrp="1"/>
          </p:cNvSpPr>
          <p:nvPr>
            <p:ph type="title"/>
          </p:nvPr>
        </p:nvSpPr>
        <p:spPr/>
        <p:txBody>
          <a:bodyPr anchor="b">
            <a:normAutofit/>
          </a:bodyPr>
          <a:lstStyle/>
          <a:p>
            <a:r>
              <a:rPr lang="en-IN"/>
              <a:t>Community and Collaborative Efforts</a:t>
            </a:r>
          </a:p>
        </p:txBody>
      </p:sp>
      <p:sp>
        <p:nvSpPr>
          <p:cNvPr id="4" name="Content Placeholder 3">
            <a:extLst>
              <a:ext uri="{FF2B5EF4-FFF2-40B4-BE49-F238E27FC236}">
                <a16:creationId xmlns:a16="http://schemas.microsoft.com/office/drawing/2014/main" id="{D4DBF475-02E0-7B29-0099-B2C4B080BC3F}"/>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200" b="1"/>
              <a:t>Collective Effort</a:t>
            </a:r>
          </a:p>
          <a:p>
            <a:pPr marL="0" lvl="1" indent="0">
              <a:buNone/>
            </a:pPr>
            <a:r>
              <a:rPr lang="en-US" sz="1200"/>
              <a:t>Addressing AI hallucinations requires a collaborative approach among various stakeholders to ensure comprehensive solutions.</a:t>
            </a:r>
          </a:p>
          <a:p>
            <a:pPr marL="0" indent="0">
              <a:spcBef>
                <a:spcPts val="2500"/>
              </a:spcBef>
              <a:buNone/>
            </a:pPr>
            <a:r>
              <a:rPr lang="en-US" sz="1200" b="1"/>
              <a:t>Research Collaboration</a:t>
            </a:r>
          </a:p>
          <a:p>
            <a:pPr marL="0" lvl="1" indent="0">
              <a:buNone/>
            </a:pPr>
            <a:r>
              <a:rPr lang="en-US" sz="1200"/>
              <a:t>Collaboration between researchers can lead to innovative methods for addressing AI challenges, enhancing understanding and outcomes.</a:t>
            </a:r>
          </a:p>
          <a:p>
            <a:pPr marL="0" indent="0">
              <a:spcBef>
                <a:spcPts val="2500"/>
              </a:spcBef>
              <a:buNone/>
            </a:pPr>
            <a:r>
              <a:rPr lang="en-US" sz="1200" b="1"/>
              <a:t>Policymaker Engagement</a:t>
            </a:r>
          </a:p>
          <a:p>
            <a:pPr marL="0" lvl="1" indent="0">
              <a:buNone/>
            </a:pPr>
            <a:r>
              <a:rPr lang="en-US" sz="1200"/>
              <a:t>Involving policymakers in discussions helps create guidelines that promote responsible AI development and deployment.</a:t>
            </a:r>
          </a:p>
        </p:txBody>
      </p:sp>
      <p:pic>
        <p:nvPicPr>
          <p:cNvPr id="6" name="Content Placeholder 5" descr="People in an office">
            <a:extLst>
              <a:ext uri="{FF2B5EF4-FFF2-40B4-BE49-F238E27FC236}">
                <a16:creationId xmlns:a16="http://schemas.microsoft.com/office/drawing/2014/main" id="{FBA11C53-D5B3-49EB-BD2E-699887A0056C}"/>
              </a:ext>
            </a:extLst>
          </p:cNvPr>
          <p:cNvPicPr>
            <a:picLocks noGrp="1" noChangeAspect="1"/>
          </p:cNvPicPr>
          <p:nvPr>
            <p:ph sz="half" idx="2"/>
          </p:nvPr>
        </p:nvPicPr>
        <p:blipFill>
          <a:blip r:embed="rId3"/>
          <a:stretch>
            <a:fillRect/>
          </a:stretch>
        </p:blipFill>
        <p:spPr>
          <a:xfrm>
            <a:off x="5113579" y="1920875"/>
            <a:ext cx="5866917" cy="3913188"/>
          </a:xfrm>
          <a:noFill/>
        </p:spPr>
      </p:pic>
      <p:sp>
        <p:nvSpPr>
          <p:cNvPr id="5" name="Slide Number Placeholder 4">
            <a:extLst>
              <a:ext uri="{FF2B5EF4-FFF2-40B4-BE49-F238E27FC236}">
                <a16:creationId xmlns:a16="http://schemas.microsoft.com/office/drawing/2014/main" id="{7766101F-1556-02F8-964E-6F73046FF320}"/>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22</a:t>
            </a:fld>
            <a:endParaRPr lang="en-US" sz="900"/>
          </a:p>
        </p:txBody>
      </p:sp>
    </p:spTree>
    <p:extLst>
      <p:ext uri="{BB962C8B-B14F-4D97-AF65-F5344CB8AC3E}">
        <p14:creationId xmlns:p14="http://schemas.microsoft.com/office/powerpoint/2010/main" val="3415276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2FDF-B17F-1BEF-449D-FF6FC734B1BD}"/>
              </a:ext>
            </a:extLst>
          </p:cNvPr>
          <p:cNvSpPr>
            <a:spLocks noGrp="1"/>
          </p:cNvSpPr>
          <p:nvPr>
            <p:ph type="ctrTitle"/>
          </p:nvPr>
        </p:nvSpPr>
        <p:spPr/>
        <p:txBody>
          <a:bodyPr anchor="b">
            <a:normAutofit/>
          </a:bodyPr>
          <a:lstStyle/>
          <a:p>
            <a:r>
              <a:rPr lang="en-IN"/>
              <a:t>Conclusion</a:t>
            </a:r>
          </a:p>
        </p:txBody>
      </p:sp>
      <p:sp>
        <p:nvSpPr>
          <p:cNvPr id="3" name="Content Placeholder 2">
            <a:extLst>
              <a:ext uri="{FF2B5EF4-FFF2-40B4-BE49-F238E27FC236}">
                <a16:creationId xmlns:a16="http://schemas.microsoft.com/office/drawing/2014/main" id="{0A14DC04-416D-F0BA-FEB1-3C8ABFCA6C56}"/>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100" b="1"/>
              <a:t>Importance of Understanding Hallucinations</a:t>
            </a:r>
          </a:p>
          <a:p>
            <a:pPr marL="0" lvl="1" indent="0" algn="l">
              <a:buNone/>
            </a:pPr>
            <a:r>
              <a:rPr lang="en-US" sz="1100"/>
              <a:t>Understanding hallucinations in AI is essential for developing reliable and trustworthy machine learning systems.</a:t>
            </a:r>
          </a:p>
          <a:p>
            <a:pPr marL="0" indent="0">
              <a:spcBef>
                <a:spcPts val="2500"/>
              </a:spcBef>
              <a:buNone/>
            </a:pPr>
            <a:r>
              <a:rPr lang="en-US" sz="1100" b="1"/>
              <a:t>Causes and Implications</a:t>
            </a:r>
          </a:p>
          <a:p>
            <a:pPr marL="0" lvl="1" indent="0" algn="l">
              <a:buNone/>
            </a:pPr>
            <a:r>
              <a:rPr lang="en-US" sz="1100"/>
              <a:t>Exploring the causes and implications of AI hallucinations helps in devising better strategies to mitigate their impact.</a:t>
            </a:r>
          </a:p>
          <a:p>
            <a:pPr marL="0" indent="0">
              <a:spcBef>
                <a:spcPts val="2500"/>
              </a:spcBef>
              <a:buNone/>
            </a:pPr>
            <a:r>
              <a:rPr lang="en-US" sz="1100" b="1"/>
              <a:t>Mitigation Strategies</a:t>
            </a:r>
          </a:p>
          <a:p>
            <a:pPr marL="0" lvl="1" indent="0" algn="l">
              <a:buNone/>
            </a:pPr>
            <a:r>
              <a:rPr lang="en-US" sz="1100"/>
              <a:t>Implementation of effective mitigation strategies is crucial for the responsible deployment of AI technologies.</a:t>
            </a:r>
          </a:p>
        </p:txBody>
      </p:sp>
      <p:sp>
        <p:nvSpPr>
          <p:cNvPr id="4" name="Slide Number Placeholder 3" hidden="1">
            <a:extLst>
              <a:ext uri="{FF2B5EF4-FFF2-40B4-BE49-F238E27FC236}">
                <a16:creationId xmlns:a16="http://schemas.microsoft.com/office/drawing/2014/main" id="{B3B40310-2DA0-2AE5-9FE4-55FA056251C2}"/>
              </a:ext>
            </a:extLst>
          </p:cNvPr>
          <p:cNvSpPr>
            <a:spLocks noGrp="1"/>
          </p:cNvSpPr>
          <p:nvPr>
            <p:ph type="sldNum" sz="quarter" idx="4294967295"/>
          </p:nvPr>
        </p:nvSpPr>
        <p:spPr>
          <a:xfrm>
            <a:off x="9448800" y="6562725"/>
            <a:ext cx="2743200" cy="228600"/>
          </a:xfrm>
        </p:spPr>
        <p:txBody>
          <a:bodyPr/>
          <a:lstStyle/>
          <a:p>
            <a:pPr>
              <a:spcAft>
                <a:spcPts val="600"/>
              </a:spcAft>
            </a:pPr>
            <a:fld id="{CBD12358-51D2-46B3-9BDE-DF29528B9454}" type="slidenum">
              <a:rPr lang="en-US" smtClean="0"/>
              <a:pPr>
                <a:spcAft>
                  <a:spcPts val="600"/>
                </a:spcAft>
              </a:pPr>
              <a:t>23</a:t>
            </a:fld>
            <a:endParaRPr lang="en-US"/>
          </a:p>
        </p:txBody>
      </p:sp>
    </p:spTree>
    <p:extLst>
      <p:ext uri="{BB962C8B-B14F-4D97-AF65-F5344CB8AC3E}">
        <p14:creationId xmlns:p14="http://schemas.microsoft.com/office/powerpoint/2010/main" val="3889857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D24EB-DC59-0498-0B42-97261DBCBEA1}"/>
            </a:ext>
          </a:extLst>
        </p:cNvPr>
        <p:cNvGrpSpPr/>
        <p:nvPr/>
      </p:nvGrpSpPr>
      <p:grpSpPr>
        <a:xfrm>
          <a:off x="0" y="0"/>
          <a:ext cx="0" cy="0"/>
          <a:chOff x="0" y="0"/>
          <a:chExt cx="0" cy="0"/>
        </a:xfrm>
      </p:grpSpPr>
      <p:sp>
        <p:nvSpPr>
          <p:cNvPr id="8" name="Subtitle 1">
            <a:extLst>
              <a:ext uri="{FF2B5EF4-FFF2-40B4-BE49-F238E27FC236}">
                <a16:creationId xmlns:a16="http://schemas.microsoft.com/office/drawing/2014/main" id="{67811C61-BD5E-9A3E-C073-BE7C19E2A219}"/>
              </a:ext>
            </a:extLst>
          </p:cNvPr>
          <p:cNvSpPr>
            <a:spLocks noGrp="1"/>
          </p:cNvSpPr>
          <p:nvPr>
            <p:ph type="subTitle" idx="1"/>
          </p:nvPr>
        </p:nvSpPr>
        <p:spPr/>
        <p:txBody>
          <a:bodyPr/>
          <a:lstStyle/>
          <a:p>
            <a:endParaRPr lang="en-US"/>
          </a:p>
        </p:txBody>
      </p:sp>
      <p:sp>
        <p:nvSpPr>
          <p:cNvPr id="3" name="Title 2">
            <a:extLst>
              <a:ext uri="{FF2B5EF4-FFF2-40B4-BE49-F238E27FC236}">
                <a16:creationId xmlns:a16="http://schemas.microsoft.com/office/drawing/2014/main" id="{1D9B89CC-E6DE-A271-F232-AE9E58EC07FC}"/>
              </a:ext>
            </a:extLst>
          </p:cNvPr>
          <p:cNvSpPr>
            <a:spLocks noGrp="1"/>
          </p:cNvSpPr>
          <p:nvPr>
            <p:ph type="ctrTitle"/>
          </p:nvPr>
        </p:nvSpPr>
        <p:spPr>
          <a:xfrm>
            <a:off x="304800" y="4260111"/>
            <a:ext cx="11438860" cy="2300319"/>
          </a:xfrm>
        </p:spPr>
        <p:txBody>
          <a:bodyPr anchor="b">
            <a:normAutofit fontScale="90000"/>
          </a:bodyPr>
          <a:lstStyle/>
          <a:p>
            <a:r>
              <a:rPr lang="en-IN" sz="6600" dirty="0"/>
              <a:t>Thanks and Regards</a:t>
            </a:r>
            <a:br>
              <a:rPr lang="en-IN" dirty="0"/>
            </a:br>
            <a:r>
              <a:rPr lang="en-IN" dirty="0" err="1"/>
              <a:t>nikhilshah</a:t>
            </a:r>
            <a:br>
              <a:rPr lang="en-IN" dirty="0"/>
            </a:br>
            <a:r>
              <a:rPr lang="en-IN" sz="2000" dirty="0"/>
              <a:t>nikhilshah.net@hotmail.com</a:t>
            </a:r>
            <a:br>
              <a:rPr lang="en-IN" sz="2000" dirty="0"/>
            </a:br>
            <a:r>
              <a:rPr lang="en-IN" sz="2000" dirty="0"/>
              <a:t>8975089722</a:t>
            </a:r>
            <a:br>
              <a:rPr lang="en-IN" dirty="0"/>
            </a:br>
            <a:br>
              <a:rPr lang="en-IN" dirty="0"/>
            </a:br>
            <a:endParaRPr lang="en-IN" dirty="0"/>
          </a:p>
        </p:txBody>
      </p:sp>
    </p:spTree>
    <p:extLst>
      <p:ext uri="{BB962C8B-B14F-4D97-AF65-F5344CB8AC3E}">
        <p14:creationId xmlns:p14="http://schemas.microsoft.com/office/powerpoint/2010/main" val="248128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DC32-07FB-47B5-78E0-9FBE2DAC19AD}"/>
              </a:ext>
            </a:extLst>
          </p:cNvPr>
          <p:cNvSpPr>
            <a:spLocks noGrp="1"/>
          </p:cNvSpPr>
          <p:nvPr>
            <p:ph type="ctrTitle"/>
          </p:nvPr>
        </p:nvSpPr>
        <p:spPr/>
        <p:txBody>
          <a:bodyPr anchor="ctr">
            <a:normAutofit/>
          </a:bodyPr>
          <a:lstStyle/>
          <a:p>
            <a:r>
              <a:rPr lang="en-IN"/>
              <a:t>Introduction to Hallucinations in AI</a:t>
            </a:r>
          </a:p>
        </p:txBody>
      </p:sp>
    </p:spTree>
    <p:extLst>
      <p:ext uri="{BB962C8B-B14F-4D97-AF65-F5344CB8AC3E}">
        <p14:creationId xmlns:p14="http://schemas.microsoft.com/office/powerpoint/2010/main" val="1206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F5C97-AB3E-4EFE-C27B-30617923ECC5}"/>
              </a:ext>
            </a:extLst>
          </p:cNvPr>
          <p:cNvSpPr>
            <a:spLocks noGrp="1"/>
          </p:cNvSpPr>
          <p:nvPr>
            <p:ph type="title"/>
          </p:nvPr>
        </p:nvSpPr>
        <p:spPr>
          <a:xfrm>
            <a:off x="310589" y="-364224"/>
            <a:ext cx="10506456" cy="1655064"/>
          </a:xfrm>
        </p:spPr>
        <p:txBody>
          <a:bodyPr anchor="b">
            <a:normAutofit/>
          </a:bodyPr>
          <a:lstStyle/>
          <a:p>
            <a:r>
              <a:rPr lang="en-IN" dirty="0"/>
              <a:t>Definition and Types of Hallucinations</a:t>
            </a:r>
          </a:p>
        </p:txBody>
      </p:sp>
      <p:sp>
        <p:nvSpPr>
          <p:cNvPr id="4" name="Content Placeholder 3">
            <a:extLst>
              <a:ext uri="{FF2B5EF4-FFF2-40B4-BE49-F238E27FC236}">
                <a16:creationId xmlns:a16="http://schemas.microsoft.com/office/drawing/2014/main" id="{534D0CE9-D018-D1E7-C07F-5439AD12DAC1}"/>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164031" y="1927842"/>
            <a:ext cx="6620256" cy="3913632"/>
          </a:xfrm>
        </p:spPr>
        <p:txBody>
          <a:bodyPr>
            <a:noAutofit/>
          </a:bodyPr>
          <a:lstStyle/>
          <a:p>
            <a:pPr marL="342900" indent="-342900">
              <a:spcBef>
                <a:spcPts val="2500"/>
              </a:spcBef>
              <a:buFont typeface="Arial" panose="020B0604020202020204" pitchFamily="34" charset="0"/>
              <a:buChar char="•"/>
            </a:pPr>
            <a:r>
              <a:rPr lang="en-US" b="1" dirty="0"/>
              <a:t>Types of Hallucinations</a:t>
            </a:r>
          </a:p>
          <a:p>
            <a:pPr marL="0" lvl="1" indent="0">
              <a:buNone/>
            </a:pPr>
            <a:r>
              <a:rPr lang="en-US" sz="2000" dirty="0"/>
              <a:t>Hallucinations can be categorized into various types, including factual inaccuracies and irrelevant responses, each with unique characteristics.</a:t>
            </a:r>
          </a:p>
          <a:p>
            <a:pPr marL="342900" indent="-342900">
              <a:spcBef>
                <a:spcPts val="2500"/>
              </a:spcBef>
              <a:buFont typeface="Arial" panose="020B0604020202020204" pitchFamily="34" charset="0"/>
              <a:buChar char="•"/>
            </a:pPr>
            <a:r>
              <a:rPr lang="en-US" b="1" dirty="0"/>
              <a:t>Diagnosis Importance</a:t>
            </a:r>
          </a:p>
          <a:p>
            <a:pPr marL="0" lvl="1" indent="0">
              <a:buNone/>
            </a:pPr>
            <a:r>
              <a:rPr lang="en-US" sz="2000" dirty="0"/>
              <a:t>Recognizing the various types of hallucinations is crucial for accurate diagnosis and effective treatment strategies.</a:t>
            </a:r>
          </a:p>
          <a:p>
            <a:pPr marL="342900" indent="-342900">
              <a:spcBef>
                <a:spcPts val="2500"/>
              </a:spcBef>
              <a:buFont typeface="Arial" panose="020B0604020202020204" pitchFamily="34" charset="0"/>
              <a:buChar char="•"/>
            </a:pPr>
            <a:r>
              <a:rPr lang="en-US" b="1" dirty="0"/>
              <a:t>Mitigation Strategies</a:t>
            </a:r>
          </a:p>
          <a:p>
            <a:pPr marL="0" lvl="1" indent="0">
              <a:buNone/>
            </a:pPr>
            <a:r>
              <a:rPr lang="en-US" sz="2000" dirty="0"/>
              <a:t>Understanding hallucinations aids in developing strategies to mitigate their occurrence, enhancing patient care and outcomes.</a:t>
            </a:r>
          </a:p>
        </p:txBody>
      </p:sp>
      <p:sp>
        <p:nvSpPr>
          <p:cNvPr id="5" name="Slide Number Placeholder 4">
            <a:extLst>
              <a:ext uri="{FF2B5EF4-FFF2-40B4-BE49-F238E27FC236}">
                <a16:creationId xmlns:a16="http://schemas.microsoft.com/office/drawing/2014/main" id="{FA6F09FB-4784-4D44-8E2B-2C25717416F7}"/>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4</a:t>
            </a:fld>
            <a:endParaRPr lang="en-US" sz="900"/>
          </a:p>
        </p:txBody>
      </p:sp>
    </p:spTree>
    <p:extLst>
      <p:ext uri="{BB962C8B-B14F-4D97-AF65-F5344CB8AC3E}">
        <p14:creationId xmlns:p14="http://schemas.microsoft.com/office/powerpoint/2010/main" val="5474113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80AB-59AB-3353-4141-E468C69D8AFF}"/>
              </a:ext>
            </a:extLst>
          </p:cNvPr>
          <p:cNvSpPr>
            <a:spLocks noGrp="1"/>
          </p:cNvSpPr>
          <p:nvPr>
            <p:ph type="title"/>
          </p:nvPr>
        </p:nvSpPr>
        <p:spPr/>
        <p:txBody>
          <a:bodyPr anchor="b">
            <a:normAutofit/>
          </a:bodyPr>
          <a:lstStyle/>
          <a:p>
            <a:r>
              <a:rPr lang="en-IN"/>
              <a:t>Historical Context and Examples</a:t>
            </a:r>
          </a:p>
        </p:txBody>
      </p:sp>
      <p:sp>
        <p:nvSpPr>
          <p:cNvPr id="4" name="Content Placeholder 3">
            <a:extLst>
              <a:ext uri="{FF2B5EF4-FFF2-40B4-BE49-F238E27FC236}">
                <a16:creationId xmlns:a16="http://schemas.microsoft.com/office/drawing/2014/main" id="{973DA0D5-DADA-A382-DCAA-B3FB045D80ED}"/>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300" b="1"/>
              <a:t>AI Hallucinations Overview</a:t>
            </a:r>
          </a:p>
          <a:p>
            <a:pPr marL="0" lvl="1" indent="0">
              <a:buNone/>
            </a:pPr>
            <a:r>
              <a:rPr lang="en-US" sz="1300"/>
              <a:t>Hallucinations in AI refer to instances where generated content deviates from reality, impacting trustworthiness.</a:t>
            </a:r>
          </a:p>
          <a:p>
            <a:pPr marL="0" indent="0">
              <a:spcBef>
                <a:spcPts val="2500"/>
              </a:spcBef>
              <a:buNone/>
            </a:pPr>
            <a:r>
              <a:rPr lang="en-US" sz="1300" b="1"/>
              <a:t>Examples in Image Generation</a:t>
            </a:r>
          </a:p>
          <a:p>
            <a:pPr marL="0" lvl="1" indent="0">
              <a:buNone/>
            </a:pPr>
            <a:r>
              <a:rPr lang="en-US" sz="1300"/>
              <a:t>Image generation models have produced unrealistic visuals, highlighting the unpredictability of AI outputs.</a:t>
            </a:r>
          </a:p>
          <a:p>
            <a:pPr marL="0" indent="0">
              <a:spcBef>
                <a:spcPts val="2500"/>
              </a:spcBef>
              <a:buNone/>
            </a:pPr>
            <a:r>
              <a:rPr lang="en-US" sz="1300" b="1"/>
              <a:t>Text-Based Model Hallucinations</a:t>
            </a:r>
          </a:p>
          <a:p>
            <a:pPr marL="0" lvl="1" indent="0">
              <a:buNone/>
            </a:pPr>
            <a:r>
              <a:rPr lang="en-US" sz="1300"/>
              <a:t>Text-based models can generate coherent yet factually incorrect statements, showcasing risks in automated communication.</a:t>
            </a:r>
          </a:p>
        </p:txBody>
      </p:sp>
      <p:pic>
        <p:nvPicPr>
          <p:cNvPr id="6" name="Content Placeholder 5" descr="Abstract Background">
            <a:extLst>
              <a:ext uri="{FF2B5EF4-FFF2-40B4-BE49-F238E27FC236}">
                <a16:creationId xmlns:a16="http://schemas.microsoft.com/office/drawing/2014/main" id="{A4E139B7-109D-4A4E-8F4E-50211B1C6755}"/>
              </a:ext>
            </a:extLst>
          </p:cNvPr>
          <p:cNvPicPr>
            <a:picLocks noGrp="1" noChangeAspect="1"/>
          </p:cNvPicPr>
          <p:nvPr>
            <p:ph sz="half" idx="2"/>
          </p:nvPr>
        </p:nvPicPr>
        <p:blipFill>
          <a:blip r:embed="rId3"/>
          <a:stretch>
            <a:fillRect/>
          </a:stretch>
        </p:blipFill>
        <p:spPr>
          <a:xfrm>
            <a:off x="4737100" y="2015629"/>
            <a:ext cx="6619875" cy="3723679"/>
          </a:xfrm>
          <a:noFill/>
        </p:spPr>
      </p:pic>
      <p:sp>
        <p:nvSpPr>
          <p:cNvPr id="5" name="Slide Number Placeholder 4">
            <a:extLst>
              <a:ext uri="{FF2B5EF4-FFF2-40B4-BE49-F238E27FC236}">
                <a16:creationId xmlns:a16="http://schemas.microsoft.com/office/drawing/2014/main" id="{CB5CCF24-CAEE-2059-E724-EE128FCF99FD}"/>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5</a:t>
            </a:fld>
            <a:endParaRPr lang="en-US" sz="900"/>
          </a:p>
        </p:txBody>
      </p:sp>
    </p:spTree>
    <p:extLst>
      <p:ext uri="{BB962C8B-B14F-4D97-AF65-F5344CB8AC3E}">
        <p14:creationId xmlns:p14="http://schemas.microsoft.com/office/powerpoint/2010/main" val="3666207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A4CDC-705B-7060-A803-600ACD3029A9}"/>
              </a:ext>
            </a:extLst>
          </p:cNvPr>
          <p:cNvSpPr>
            <a:spLocks noGrp="1"/>
          </p:cNvSpPr>
          <p:nvPr>
            <p:ph type="title"/>
          </p:nvPr>
        </p:nvSpPr>
        <p:spPr/>
        <p:txBody>
          <a:bodyPr anchor="b">
            <a:normAutofit/>
          </a:bodyPr>
          <a:lstStyle/>
          <a:p>
            <a:r>
              <a:rPr lang="en-IN"/>
              <a:t>Importance of Addressing Hallucinations</a:t>
            </a:r>
          </a:p>
        </p:txBody>
      </p:sp>
      <p:graphicFrame>
        <p:nvGraphicFramePr>
          <p:cNvPr id="5" name="Content Placeholder 5">
            <a:extLst>
              <a:ext uri="{FF2B5EF4-FFF2-40B4-BE49-F238E27FC236}">
                <a16:creationId xmlns:a16="http://schemas.microsoft.com/office/drawing/2014/main" id="{F96D69BE-6949-432E-A470-9F874692F4AA}"/>
              </a:ext>
            </a:extLst>
          </p:cNvPr>
          <p:cNvGraphicFramePr>
            <a:graphicFrameLocks noGrp="1"/>
          </p:cNvGraphicFramePr>
          <p:nvPr>
            <p:ph idx="13"/>
            <p:extLst>
              <p:ext uri="{D42A27DB-BD31-4B8C-83A1-F6EECF244321}">
                <p14:modId xmlns:p14="http://schemas.microsoft.com/office/powerpoint/2010/main" val="36608637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206500" y="2524125"/>
          <a:ext cx="9720263" cy="325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0723098-9D89-9988-A7E9-386B91E4A21B}"/>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6</a:t>
            </a:fld>
            <a:endParaRPr lang="en-US" sz="900"/>
          </a:p>
        </p:txBody>
      </p:sp>
    </p:spTree>
    <p:extLst>
      <p:ext uri="{BB962C8B-B14F-4D97-AF65-F5344CB8AC3E}">
        <p14:creationId xmlns:p14="http://schemas.microsoft.com/office/powerpoint/2010/main" val="21183782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03164-E6CA-7790-A8F3-9917EDA43934}"/>
              </a:ext>
            </a:extLst>
          </p:cNvPr>
          <p:cNvSpPr>
            <a:spLocks noGrp="1"/>
          </p:cNvSpPr>
          <p:nvPr>
            <p:ph type="ctrTitle"/>
          </p:nvPr>
        </p:nvSpPr>
        <p:spPr/>
        <p:txBody>
          <a:bodyPr anchor="ctr">
            <a:normAutofit/>
          </a:bodyPr>
          <a:lstStyle/>
          <a:p>
            <a:r>
              <a:rPr lang="en-IN"/>
              <a:t>Causes of Hallucinations in AI and ML Models</a:t>
            </a:r>
          </a:p>
        </p:txBody>
      </p:sp>
    </p:spTree>
    <p:extLst>
      <p:ext uri="{BB962C8B-B14F-4D97-AF65-F5344CB8AC3E}">
        <p14:creationId xmlns:p14="http://schemas.microsoft.com/office/powerpoint/2010/main" val="511043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8B08-8E19-E653-724D-A3CC920A022C}"/>
              </a:ext>
            </a:extLst>
          </p:cNvPr>
          <p:cNvSpPr>
            <a:spLocks noGrp="1"/>
          </p:cNvSpPr>
          <p:nvPr>
            <p:ph type="title"/>
          </p:nvPr>
        </p:nvSpPr>
        <p:spPr/>
        <p:txBody>
          <a:bodyPr anchor="b">
            <a:normAutofit/>
          </a:bodyPr>
          <a:lstStyle/>
          <a:p>
            <a:r>
              <a:rPr lang="en-IN"/>
              <a:t>Data Quality and Biases</a:t>
            </a:r>
          </a:p>
        </p:txBody>
      </p:sp>
      <p:sp>
        <p:nvSpPr>
          <p:cNvPr id="4" name="Content Placeholder 3">
            <a:extLst>
              <a:ext uri="{FF2B5EF4-FFF2-40B4-BE49-F238E27FC236}">
                <a16:creationId xmlns:a16="http://schemas.microsoft.com/office/drawing/2014/main" id="{27F9E384-2411-A96C-FF63-0CB9A352C0A9}"/>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IN" sz="1300" b="1"/>
              <a:t>Impact of Data Quality</a:t>
            </a:r>
          </a:p>
          <a:p>
            <a:pPr marL="0" lvl="1" indent="0">
              <a:buNone/>
            </a:pPr>
            <a:r>
              <a:rPr lang="en-IN" sz="1300"/>
              <a:t>Poor data quality can significantly affect model performance, leading to unreliable outputs and erroneous conclusions.</a:t>
            </a:r>
          </a:p>
          <a:p>
            <a:pPr marL="0" indent="0">
              <a:spcBef>
                <a:spcPts val="2500"/>
              </a:spcBef>
              <a:buNone/>
            </a:pPr>
            <a:r>
              <a:rPr lang="en-IN" sz="1300" b="1"/>
              <a:t>Bias in Training Data</a:t>
            </a:r>
          </a:p>
          <a:p>
            <a:pPr marL="0" lvl="1" indent="0">
              <a:buNone/>
            </a:pPr>
            <a:r>
              <a:rPr lang="en-IN" sz="1300"/>
              <a:t>Biases in training data can result in skewed model behavior, perpetuating stereotypes and inaccuracies.</a:t>
            </a:r>
          </a:p>
          <a:p>
            <a:pPr marL="0" indent="0">
              <a:spcBef>
                <a:spcPts val="2500"/>
              </a:spcBef>
              <a:buNone/>
            </a:pPr>
            <a:r>
              <a:rPr lang="en-IN" sz="1300" b="1"/>
              <a:t>Hallucinations in AI Models</a:t>
            </a:r>
          </a:p>
          <a:p>
            <a:pPr marL="0" lvl="1" indent="0">
              <a:buNone/>
            </a:pPr>
            <a:r>
              <a:rPr lang="en-IN" sz="1300"/>
              <a:t>Hallucinations occur when models generate incorrect or fabricated information based on flawed data.</a:t>
            </a:r>
          </a:p>
        </p:txBody>
      </p:sp>
      <p:pic>
        <p:nvPicPr>
          <p:cNvPr id="6" name="Content Placeholder 5" descr="Financial graphs on a dark display">
            <a:extLst>
              <a:ext uri="{FF2B5EF4-FFF2-40B4-BE49-F238E27FC236}">
                <a16:creationId xmlns:a16="http://schemas.microsoft.com/office/drawing/2014/main" id="{41540D6A-97A3-4C24-A7E1-B19A3C8B77EE}"/>
              </a:ext>
            </a:extLst>
          </p:cNvPr>
          <p:cNvPicPr>
            <a:picLocks noGrp="1" noChangeAspect="1"/>
          </p:cNvPicPr>
          <p:nvPr>
            <p:ph sz="half" idx="2"/>
          </p:nvPr>
        </p:nvPicPr>
        <p:blipFill>
          <a:blip r:embed="rId3"/>
          <a:stretch>
            <a:fillRect/>
          </a:stretch>
        </p:blipFill>
        <p:spPr>
          <a:xfrm>
            <a:off x="4916487" y="1920875"/>
            <a:ext cx="6261100" cy="3913188"/>
          </a:xfrm>
          <a:noFill/>
        </p:spPr>
      </p:pic>
      <p:sp>
        <p:nvSpPr>
          <p:cNvPr id="5" name="Slide Number Placeholder 4">
            <a:extLst>
              <a:ext uri="{FF2B5EF4-FFF2-40B4-BE49-F238E27FC236}">
                <a16:creationId xmlns:a16="http://schemas.microsoft.com/office/drawing/2014/main" id="{EB27E8ED-73F2-2F04-AA1C-72E12D8075B2}"/>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8</a:t>
            </a:fld>
            <a:endParaRPr lang="en-US" sz="900"/>
          </a:p>
        </p:txBody>
      </p:sp>
    </p:spTree>
    <p:extLst>
      <p:ext uri="{BB962C8B-B14F-4D97-AF65-F5344CB8AC3E}">
        <p14:creationId xmlns:p14="http://schemas.microsoft.com/office/powerpoint/2010/main" val="2936147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062C6-C729-AF87-1D71-051EF6ADB508}"/>
              </a:ext>
            </a:extLst>
          </p:cNvPr>
          <p:cNvSpPr>
            <a:spLocks noGrp="1"/>
          </p:cNvSpPr>
          <p:nvPr>
            <p:ph type="title"/>
          </p:nvPr>
        </p:nvSpPr>
        <p:spPr/>
        <p:txBody>
          <a:bodyPr anchor="b">
            <a:normAutofit/>
          </a:bodyPr>
          <a:lstStyle/>
          <a:p>
            <a:r>
              <a:rPr lang="en-IN"/>
              <a:t>Model Complexity and Overfitting</a:t>
            </a:r>
          </a:p>
        </p:txBody>
      </p:sp>
      <p:sp>
        <p:nvSpPr>
          <p:cNvPr id="4" name="Content Placeholder 3">
            <a:extLst>
              <a:ext uri="{FF2B5EF4-FFF2-40B4-BE49-F238E27FC236}">
                <a16:creationId xmlns:a16="http://schemas.microsoft.com/office/drawing/2014/main" id="{1B51816C-4840-DAD1-02C7-7B8A906D9EEC}"/>
              </a:ext>
            </a:extLst>
          </p:cNvPr>
          <p:cNvSpPr>
            <a:spLocks noGrp="1"/>
          </p:cNvSpPr>
          <p:nvPr>
            <p:ph sz="half"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p:txBody>
          <a:bodyPr>
            <a:normAutofit/>
          </a:bodyPr>
          <a:lstStyle/>
          <a:p>
            <a:pPr marL="0" indent="0">
              <a:spcBef>
                <a:spcPts val="2500"/>
              </a:spcBef>
              <a:buNone/>
            </a:pPr>
            <a:r>
              <a:rPr lang="en-US" sz="1400" b="1"/>
              <a:t>Risk of Overfitting</a:t>
            </a:r>
          </a:p>
          <a:p>
            <a:pPr marL="0" lvl="1" indent="0">
              <a:buNone/>
            </a:pPr>
            <a:r>
              <a:rPr lang="en-US" sz="1400"/>
              <a:t>Complex models often fit noise in the training data, leading to poor generalization and irrelevant outputs.</a:t>
            </a:r>
          </a:p>
          <a:p>
            <a:pPr marL="0" indent="0">
              <a:spcBef>
                <a:spcPts val="2500"/>
              </a:spcBef>
              <a:buNone/>
            </a:pPr>
            <a:r>
              <a:rPr lang="en-US" sz="1400" b="1"/>
              <a:t>Simplifying Models</a:t>
            </a:r>
          </a:p>
          <a:p>
            <a:pPr marL="0" lvl="1" indent="0">
              <a:buNone/>
            </a:pPr>
            <a:r>
              <a:rPr lang="en-US" sz="1400"/>
              <a:t>Simplifying models can help improve their performance and reduce the likelihood of overfitting.</a:t>
            </a:r>
          </a:p>
        </p:txBody>
      </p:sp>
      <p:pic>
        <p:nvPicPr>
          <p:cNvPr id="6" name="Content Placeholder 5" descr="Shot of a businessman holding on to a bunch of cryptocurrency balloons on top of a graph against a white background">
            <a:extLst>
              <a:ext uri="{FF2B5EF4-FFF2-40B4-BE49-F238E27FC236}">
                <a16:creationId xmlns:a16="http://schemas.microsoft.com/office/drawing/2014/main" id="{CECEF506-2171-4FF5-9409-E2FD4265F5EF}"/>
              </a:ext>
            </a:extLst>
          </p:cNvPr>
          <p:cNvPicPr>
            <a:picLocks noGrp="1" noChangeAspect="1"/>
          </p:cNvPicPr>
          <p:nvPr>
            <p:ph sz="half" idx="2"/>
          </p:nvPr>
        </p:nvPicPr>
        <p:blipFill>
          <a:blip r:embed="rId3"/>
          <a:stretch>
            <a:fillRect/>
          </a:stretch>
        </p:blipFill>
        <p:spPr>
          <a:xfrm>
            <a:off x="5765087" y="1920875"/>
            <a:ext cx="4563900" cy="3913188"/>
          </a:xfrm>
          <a:noFill/>
        </p:spPr>
      </p:pic>
      <p:sp>
        <p:nvSpPr>
          <p:cNvPr id="5" name="Slide Number Placeholder 4">
            <a:extLst>
              <a:ext uri="{FF2B5EF4-FFF2-40B4-BE49-F238E27FC236}">
                <a16:creationId xmlns:a16="http://schemas.microsoft.com/office/drawing/2014/main" id="{B1E81DA6-3062-CF15-1164-C73850062A77}"/>
              </a:ext>
            </a:extLst>
          </p:cNvPr>
          <p:cNvSpPr>
            <a:spLocks noGrp="1"/>
          </p:cNvSpPr>
          <p:nvPr>
            <p:ph type="sldNum" sz="quarter" idx="12"/>
          </p:nvPr>
        </p:nvSpPr>
        <p:spPr/>
        <p:txBody>
          <a:bodyPr anchor="ctr">
            <a:normAutofit/>
          </a:bodyPr>
          <a:lstStyle/>
          <a:p>
            <a:pPr>
              <a:lnSpc>
                <a:spcPct val="90000"/>
              </a:lnSpc>
              <a:spcAft>
                <a:spcPts val="600"/>
              </a:spcAft>
            </a:pPr>
            <a:fld id="{CBD12358-51D2-46B3-9BDE-DF29528B9454}" type="slidenum">
              <a:rPr lang="en-US" sz="900" smtClean="0"/>
              <a:pPr>
                <a:lnSpc>
                  <a:spcPct val="90000"/>
                </a:lnSpc>
                <a:spcAft>
                  <a:spcPts val="600"/>
                </a:spcAft>
              </a:pPr>
              <a:t>9</a:t>
            </a:fld>
            <a:endParaRPr lang="en-US" sz="900"/>
          </a:p>
        </p:txBody>
      </p:sp>
    </p:spTree>
    <p:extLst>
      <p:ext uri="{BB962C8B-B14F-4D97-AF65-F5344CB8AC3E}">
        <p14:creationId xmlns:p14="http://schemas.microsoft.com/office/powerpoint/2010/main" val="852664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2.xml><?xml version="1.0" encoding="utf-8"?>
<ds:datastoreItem xmlns:ds="http://schemas.openxmlformats.org/officeDocument/2006/customXml" ds:itemID="{567F3CB5-3475-4129-AB60-D0C937DE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2013 - 2022 Theme</Template>
  <TotalTime>13</TotalTime>
  <Words>1860</Words>
  <Application>Microsoft Office PowerPoint</Application>
  <PresentationFormat>Widescreen</PresentationFormat>
  <Paragraphs>190</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2013 - 2022 Theme</vt:lpstr>
      <vt:lpstr>Hallucinations</vt:lpstr>
      <vt:lpstr>Agenda Items</vt:lpstr>
      <vt:lpstr>Introduction to Hallucinations in AI</vt:lpstr>
      <vt:lpstr>Definition and Types of Hallucinations</vt:lpstr>
      <vt:lpstr>Historical Context and Examples</vt:lpstr>
      <vt:lpstr>Importance of Addressing Hallucinations</vt:lpstr>
      <vt:lpstr>Causes of Hallucinations in AI and ML Models</vt:lpstr>
      <vt:lpstr>Data Quality and Biases</vt:lpstr>
      <vt:lpstr>Model Complexity and Overfitting</vt:lpstr>
      <vt:lpstr>Training Methods and Validation Issues</vt:lpstr>
      <vt:lpstr>Hallucinations in Large Language Models (LLMs)</vt:lpstr>
      <vt:lpstr>Mechanisms of Hallucinations in LLMs</vt:lpstr>
      <vt:lpstr>Case Studies and Examples</vt:lpstr>
      <vt:lpstr>Consequences of LLM Hallucinations</vt:lpstr>
      <vt:lpstr>Mitigation Strategies for AI Hallucinations</vt:lpstr>
      <vt:lpstr>Improving Data Quality and Preprocessing</vt:lpstr>
      <vt:lpstr>Enhancing Model Interpretability</vt:lpstr>
      <vt:lpstr>Advanced Validation and Testing Techniques</vt:lpstr>
      <vt:lpstr>Future Directions and Ethical Considerations</vt:lpstr>
      <vt:lpstr>Future Research and Development</vt:lpstr>
      <vt:lpstr>Ethical Implications and Responsibilities</vt:lpstr>
      <vt:lpstr>Community and Collaborative Efforts</vt:lpstr>
      <vt:lpstr>Conclusion</vt:lpstr>
      <vt:lpstr>Thanks and Regards nikhilshah nikhilshah.net@hotmail.com 8975089722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2</cp:revision>
  <dcterms:created xsi:type="dcterms:W3CDTF">2025-05-13T19:16:15Z</dcterms:created>
  <dcterms:modified xsi:type="dcterms:W3CDTF">2025-05-14T06:23:37Z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